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322" r:id="rId16"/>
    <p:sldId id="323" r:id="rId17"/>
    <p:sldId id="325" r:id="rId18"/>
    <p:sldId id="324" r:id="rId19"/>
    <p:sldId id="326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21" r:id="rId30"/>
    <p:sldId id="270" r:id="rId31"/>
    <p:sldId id="271" r:id="rId32"/>
    <p:sldId id="272" r:id="rId33"/>
    <p:sldId id="273" r:id="rId34"/>
    <p:sldId id="277" r:id="rId35"/>
    <p:sldId id="278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06" r:id="rId63"/>
    <p:sldId id="307" r:id="rId64"/>
    <p:sldId id="308" r:id="rId65"/>
    <p:sldId id="309" r:id="rId66"/>
    <p:sldId id="310" r:id="rId67"/>
    <p:sldId id="311" r:id="rId68"/>
    <p:sldId id="312" r:id="rId69"/>
    <p:sldId id="313" r:id="rId70"/>
    <p:sldId id="314" r:id="rId71"/>
    <p:sldId id="315" r:id="rId72"/>
    <p:sldId id="316" r:id="rId73"/>
    <p:sldId id="317" r:id="rId74"/>
    <p:sldId id="318" r:id="rId75"/>
    <p:sldId id="319" r:id="rId76"/>
    <p:sldId id="320" r:id="rId7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Styl z motywem 1 — Ak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Styl pośredni 4 — Ak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b="1" dirty="0" smtClean="0"/>
              <a:t>Wydatki GOPS 2015-2017</a:t>
            </a:r>
            <a:endParaRPr lang="pl-PL" b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Wydatki ogółem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Arkusz1!$A$2:$A$4</c:f>
              <c:strCache>
                <c:ptCount val="3"/>
                <c:pt idx="0">
                  <c:v>Rok 2015</c:v>
                </c:pt>
                <c:pt idx="1">
                  <c:v>Rok 2016</c:v>
                </c:pt>
                <c:pt idx="2">
                  <c:v>Rok 2017</c:v>
                </c:pt>
              </c:strCache>
            </c:strRef>
          </c:cat>
          <c:val>
            <c:numRef>
              <c:f>Arkusz1!$B$2:$B$4</c:f>
              <c:numCache>
                <c:formatCode>General</c:formatCode>
                <c:ptCount val="3"/>
                <c:pt idx="0">
                  <c:v>2688595</c:v>
                </c:pt>
                <c:pt idx="1">
                  <c:v>2991328</c:v>
                </c:pt>
                <c:pt idx="2">
                  <c:v>3275552</c:v>
                </c:pt>
              </c:numCache>
            </c:numRef>
          </c:val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dotacja Wojewoda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Arkusz1!$A$2:$A$4</c:f>
              <c:strCache>
                <c:ptCount val="3"/>
                <c:pt idx="0">
                  <c:v>Rok 2015</c:v>
                </c:pt>
                <c:pt idx="1">
                  <c:v>Rok 2016</c:v>
                </c:pt>
                <c:pt idx="2">
                  <c:v>Rok 2017</c:v>
                </c:pt>
              </c:strCache>
            </c:strRef>
          </c:cat>
          <c:val>
            <c:numRef>
              <c:f>Arkusz1!$C$2:$C$4</c:f>
              <c:numCache>
                <c:formatCode>General</c:formatCode>
                <c:ptCount val="3"/>
                <c:pt idx="0">
                  <c:v>2018483</c:v>
                </c:pt>
                <c:pt idx="1">
                  <c:v>2380219</c:v>
                </c:pt>
                <c:pt idx="2">
                  <c:v>2548039</c:v>
                </c:pt>
              </c:numCache>
            </c:numRef>
          </c:val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środki własne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Arkusz1!$A$2:$A$4</c:f>
              <c:strCache>
                <c:ptCount val="3"/>
                <c:pt idx="0">
                  <c:v>Rok 2015</c:v>
                </c:pt>
                <c:pt idx="1">
                  <c:v>Rok 2016</c:v>
                </c:pt>
                <c:pt idx="2">
                  <c:v>Rok 2017</c:v>
                </c:pt>
              </c:strCache>
            </c:strRef>
          </c:cat>
          <c:val>
            <c:numRef>
              <c:f>Arkusz1!$D$2:$D$4</c:f>
              <c:numCache>
                <c:formatCode>General</c:formatCode>
                <c:ptCount val="3"/>
                <c:pt idx="0">
                  <c:v>670112</c:v>
                </c:pt>
                <c:pt idx="1">
                  <c:v>611108</c:v>
                </c:pt>
                <c:pt idx="2">
                  <c:v>727512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86786592"/>
        <c:axId val="386790120"/>
      </c:barChart>
      <c:catAx>
        <c:axId val="386786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90120"/>
        <c:crosses val="autoZero"/>
        <c:auto val="1"/>
        <c:lblAlgn val="ctr"/>
        <c:lblOffset val="100"/>
        <c:noMultiLvlLbl val="0"/>
      </c:catAx>
      <c:valAx>
        <c:axId val="386790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86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957972440944878"/>
          <c:y val="0.93797515145330024"/>
          <c:w val="0.68615292814960627"/>
          <c:h val="4.79623494117649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3200" dirty="0"/>
              <a:t>Dochody </a:t>
            </a:r>
            <a:r>
              <a:rPr lang="pl-PL" sz="3200" dirty="0" smtClean="0"/>
              <a:t>Gminy </a:t>
            </a:r>
            <a:r>
              <a:rPr lang="pl-PL" sz="3200" dirty="0"/>
              <a:t>Załuski </a:t>
            </a:r>
          </a:p>
          <a:p>
            <a:pPr>
              <a:defRPr sz="3200"/>
            </a:pPr>
            <a:r>
              <a:rPr lang="pl-PL" sz="3200" dirty="0"/>
              <a:t>2014 - 2018</a:t>
            </a:r>
          </a:p>
        </c:rich>
      </c:tx>
      <c:layout>
        <c:manualLayout>
          <c:xMode val="edge"/>
          <c:yMode val="edge"/>
          <c:x val="0.2570144201292638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587119836031272"/>
          <c:y val="0.10198644622181509"/>
          <c:w val="0.883107494097364"/>
          <c:h val="0.71892916339846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DOCHODY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numRef>
              <c:f>Arkusz1!$A$2:$A$6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Arkusz1!$B$2:$B$6</c:f>
              <c:numCache>
                <c:formatCode>#,##0.00</c:formatCode>
                <c:ptCount val="5"/>
                <c:pt idx="0">
                  <c:v>19425314.300000001</c:v>
                </c:pt>
                <c:pt idx="1">
                  <c:v>20154426.100000001</c:v>
                </c:pt>
                <c:pt idx="2">
                  <c:v>23550806.640000001</c:v>
                </c:pt>
                <c:pt idx="3">
                  <c:v>25282833.620000001</c:v>
                </c:pt>
                <c:pt idx="4">
                  <c:v>34176269.700000003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32718488"/>
        <c:axId val="432718880"/>
        <c:axId val="0"/>
      </c:bar3DChart>
      <c:catAx>
        <c:axId val="432718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32718880"/>
        <c:crosses val="autoZero"/>
        <c:auto val="1"/>
        <c:lblAlgn val="ctr"/>
        <c:lblOffset val="100"/>
        <c:noMultiLvlLbl val="0"/>
      </c:catAx>
      <c:valAx>
        <c:axId val="432718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3271848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</c:dTable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363530428488526"/>
          <c:y val="0.13967643475681488"/>
          <c:w val="0.27978003459980905"/>
          <c:h val="5.45999502779247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3200" dirty="0"/>
              <a:t>Wydatki Gminy Załuski </a:t>
            </a:r>
          </a:p>
          <a:p>
            <a:pPr>
              <a:defRPr/>
            </a:pPr>
            <a:r>
              <a:rPr lang="pl-PL" sz="3200" dirty="0"/>
              <a:t>2014 - 2018</a:t>
            </a:r>
          </a:p>
        </c:rich>
      </c:tx>
      <c:layout>
        <c:manualLayout>
          <c:xMode val="edge"/>
          <c:yMode val="edge"/>
          <c:x val="0.24091764761857221"/>
          <c:y val="1.57375789686464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587119836031272"/>
          <c:y val="0.10198644622181509"/>
          <c:w val="0.883107494097364"/>
          <c:h val="0.71892916339846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WYDATKI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cat>
            <c:numRef>
              <c:f>Arkusz1!$A$2:$A$6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Arkusz1!$B$2:$B$6</c:f>
              <c:numCache>
                <c:formatCode>#,##0.00</c:formatCode>
                <c:ptCount val="5"/>
                <c:pt idx="0">
                  <c:v>21502411.120000001</c:v>
                </c:pt>
                <c:pt idx="1">
                  <c:v>18189504.27</c:v>
                </c:pt>
                <c:pt idx="2">
                  <c:v>22853615.620000001</c:v>
                </c:pt>
                <c:pt idx="3">
                  <c:v>28144413.059999999</c:v>
                </c:pt>
                <c:pt idx="4">
                  <c:v>38221965.740000002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32720448"/>
        <c:axId val="432717704"/>
        <c:axId val="0"/>
      </c:bar3DChart>
      <c:catAx>
        <c:axId val="43272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32717704"/>
        <c:crosses val="autoZero"/>
        <c:auto val="1"/>
        <c:lblAlgn val="ctr"/>
        <c:lblOffset val="100"/>
        <c:noMultiLvlLbl val="0"/>
      </c:catAx>
      <c:valAx>
        <c:axId val="432717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3272044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226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4937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303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4615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2200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5260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8073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8886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555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9364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4864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9A2E9-1E61-4EE3-A769-9185B6CECB5F}" type="datetimeFigureOut">
              <a:rPr lang="pl-PL" smtClean="0"/>
              <a:t>2018-10-14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FA914-88F7-4FC4-9344-3D91AE26E4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236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14400" y="450334"/>
            <a:ext cx="9533263" cy="2325917"/>
          </a:xfrm>
        </p:spPr>
        <p:txBody>
          <a:bodyPr>
            <a:normAutofit/>
          </a:bodyPr>
          <a:lstStyle/>
          <a:p>
            <a:r>
              <a:rPr lang="pl-PL" b="1" dirty="0" smtClean="0"/>
              <a:t>Sprawozdanie z </a:t>
            </a:r>
            <a:r>
              <a:rPr lang="pl-PL" b="1" dirty="0" smtClean="0"/>
              <a:t>realizacji </a:t>
            </a:r>
            <a:r>
              <a:rPr lang="pl-PL" b="1" dirty="0" smtClean="0"/>
              <a:t>zadań</a:t>
            </a:r>
            <a:br>
              <a:rPr lang="pl-PL" b="1" dirty="0" smtClean="0"/>
            </a:br>
            <a:r>
              <a:rPr lang="pl-PL" b="1" dirty="0" smtClean="0"/>
              <a:t>2015-2018</a:t>
            </a:r>
            <a:endParaRPr lang="pl-PL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863" y="3226565"/>
            <a:ext cx="6455884" cy="363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690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969308"/>
              </p:ext>
            </p:extLst>
          </p:nvPr>
        </p:nvGraphicFramePr>
        <p:xfrm>
          <a:off x="2588964" y="2192352"/>
          <a:ext cx="6356732" cy="383286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045209"/>
                <a:gridCol w="4311523"/>
              </a:tblGrid>
              <a:tr h="4884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>
                          <a:effectLst/>
                        </a:rPr>
                        <a:t>Rok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>
                          <a:effectLst/>
                        </a:rPr>
                        <a:t>Ilość pism wpływających do UG Załuski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</a:tr>
              <a:tr h="4884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>
                          <a:effectLst/>
                        </a:rPr>
                        <a:t>2015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>
                          <a:effectLst/>
                        </a:rPr>
                        <a:t>7821</a:t>
                      </a:r>
                      <a:endParaRPr lang="pl-PL" sz="2800" b="1" kern="15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</a:tr>
              <a:tr h="4884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>
                          <a:effectLst/>
                        </a:rPr>
                        <a:t>2016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>
                          <a:effectLst/>
                        </a:rPr>
                        <a:t>8663</a:t>
                      </a:r>
                      <a:endParaRPr lang="pl-PL" sz="2800" b="1" kern="15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</a:tr>
              <a:tr h="4884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>
                          <a:effectLst/>
                        </a:rPr>
                        <a:t>2017</a:t>
                      </a:r>
                      <a:endParaRPr lang="pl-PL" sz="2800" b="1" kern="15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>
                          <a:effectLst/>
                        </a:rPr>
                        <a:t>8145</a:t>
                      </a:r>
                      <a:endParaRPr lang="pl-PL" sz="2800" b="1" kern="15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</a:tr>
              <a:tr h="4884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 smtClean="0">
                          <a:effectLst/>
                        </a:rPr>
                        <a:t>2018 do</a:t>
                      </a:r>
                      <a:r>
                        <a:rPr lang="pl-PL" sz="2800" b="1" kern="150" baseline="0" dirty="0" smtClean="0">
                          <a:effectLst/>
                        </a:rPr>
                        <a:t> </a:t>
                      </a:r>
                      <a:r>
                        <a:rPr lang="pl-PL" sz="2800" b="1" kern="150" dirty="0" smtClean="0">
                          <a:effectLst/>
                        </a:rPr>
                        <a:t>18.09.2018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>
                          <a:effectLst/>
                        </a:rPr>
                        <a:t>7190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</a:tr>
              <a:tr h="4884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>
                          <a:effectLst/>
                        </a:rPr>
                        <a:t>Razem</a:t>
                      </a:r>
                      <a:endParaRPr lang="pl-PL" sz="2800" b="1" kern="15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150" dirty="0">
                          <a:effectLst/>
                        </a:rPr>
                        <a:t>31819</a:t>
                      </a:r>
                      <a:endParaRPr lang="pl-PL" sz="2800" b="1" kern="15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699587" y="529556"/>
            <a:ext cx="846898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Pisma wpływające do Urzędu Gminy Załuski </a:t>
            </a:r>
            <a:br>
              <a:rPr kumimoji="0" lang="pl-PL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kumimoji="0" lang="pl-PL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 latach 2015-2018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24893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10734" y="365126"/>
            <a:ext cx="9412111" cy="887942"/>
          </a:xfrm>
        </p:spPr>
        <p:txBody>
          <a:bodyPr>
            <a:normAutofit/>
          </a:bodyPr>
          <a:lstStyle/>
          <a:p>
            <a:r>
              <a:rPr lang="pl-PL" b="1" dirty="0"/>
              <a:t>STATYSTYKA MELDUNKOWA 2015 -</a:t>
            </a:r>
            <a:r>
              <a:rPr lang="pl-PL" b="1" dirty="0" smtClean="0"/>
              <a:t>2018</a:t>
            </a:r>
            <a:endParaRPr lang="pl-PL" b="1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172444"/>
              </p:ext>
            </p:extLst>
          </p:nvPr>
        </p:nvGraphicFramePr>
        <p:xfrm>
          <a:off x="969486" y="1575592"/>
          <a:ext cx="9952515" cy="4483684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129917"/>
                <a:gridCol w="1851089"/>
                <a:gridCol w="1990503"/>
                <a:gridCol w="1990503"/>
                <a:gridCol w="1990503"/>
              </a:tblGrid>
              <a:tr h="10825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 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2018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 smtClean="0">
                          <a:effectLst/>
                        </a:rPr>
                        <a:t>stan </a:t>
                      </a:r>
                      <a:r>
                        <a:rPr lang="pl-PL" sz="2000" b="1" kern="150" dirty="0">
                          <a:effectLst/>
                        </a:rPr>
                        <a:t>na 31.08.2018r</a:t>
                      </a:r>
                      <a:r>
                        <a:rPr lang="pl-PL" sz="2000" b="1" kern="150" dirty="0" smtClean="0">
                          <a:effectLst/>
                        </a:rPr>
                        <a:t>.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2017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 smtClean="0">
                          <a:effectLst/>
                        </a:rPr>
                        <a:t>stan </a:t>
                      </a:r>
                      <a:r>
                        <a:rPr lang="pl-PL" sz="2000" b="1" kern="150" dirty="0">
                          <a:effectLst/>
                        </a:rPr>
                        <a:t>na 31.12.2017r</a:t>
                      </a:r>
                      <a:r>
                        <a:rPr lang="pl-PL" sz="2000" b="1" kern="150" dirty="0" smtClean="0">
                          <a:effectLst/>
                        </a:rPr>
                        <a:t>.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2016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 smtClean="0">
                          <a:effectLst/>
                        </a:rPr>
                        <a:t>stan </a:t>
                      </a:r>
                      <a:r>
                        <a:rPr lang="pl-PL" sz="2000" b="1" kern="150" dirty="0">
                          <a:effectLst/>
                        </a:rPr>
                        <a:t>na </a:t>
                      </a:r>
                      <a:r>
                        <a:rPr lang="pl-PL" sz="2000" b="1" kern="150" dirty="0" smtClean="0">
                          <a:effectLst/>
                        </a:rPr>
                        <a:t>31.12.2016r.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2015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 smtClean="0">
                          <a:effectLst/>
                        </a:rPr>
                        <a:t>stan </a:t>
                      </a:r>
                      <a:r>
                        <a:rPr lang="pl-PL" sz="2000" b="1" kern="150" dirty="0">
                          <a:effectLst/>
                        </a:rPr>
                        <a:t>na 31.12.2015r</a:t>
                      </a:r>
                      <a:r>
                        <a:rPr lang="pl-PL" sz="2000" b="1" kern="150" dirty="0" smtClean="0">
                          <a:effectLst/>
                        </a:rPr>
                        <a:t>.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</a:tr>
              <a:tr h="10825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osób </a:t>
                      </a:r>
                      <a:r>
                        <a:rPr lang="pl-PL" sz="2000" b="1" kern="150" dirty="0" smtClean="0">
                          <a:effectLst/>
                        </a:rPr>
                        <a:t>zameldowanych </a:t>
                      </a:r>
                      <a:r>
                        <a:rPr lang="pl-PL" sz="2000" b="1" kern="150" dirty="0">
                          <a:effectLst/>
                        </a:rPr>
                        <a:t>na pobyt stały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5 623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K- 2 851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M- 2772</a:t>
                      </a:r>
                      <a:endParaRPr lang="pl-PL" sz="2000" b="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5 646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K – 2 870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M – 2 776</a:t>
                      </a:r>
                      <a:endParaRPr lang="pl-PL" sz="2000" b="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5 664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K- 2 886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M – 2 778</a:t>
                      </a:r>
                      <a:endParaRPr lang="pl-PL" sz="2000" b="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5 670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K- 2 885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0" kern="150" dirty="0">
                          <a:effectLst/>
                        </a:rPr>
                        <a:t>M – 2 785</a:t>
                      </a:r>
                      <a:endParaRPr lang="pl-PL" sz="2000" b="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</a:tr>
              <a:tr h="41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Urodzeń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41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64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72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</a:tr>
              <a:tr h="41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Zgonów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40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69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73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55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</a:tr>
              <a:tr h="747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Czynności Zameldowania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46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57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62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66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</a:tr>
              <a:tr h="7472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Czynności wymeldowania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73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74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76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91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6939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805149" y="2865954"/>
            <a:ext cx="10515600" cy="1325563"/>
          </a:xfrm>
        </p:spPr>
        <p:txBody>
          <a:bodyPr/>
          <a:lstStyle/>
          <a:p>
            <a:pPr algn="ctr"/>
            <a:r>
              <a:rPr lang="pl-PL" b="1" dirty="0" smtClean="0"/>
              <a:t>Złote i Diamentowe Gody</a:t>
            </a:r>
            <a:endParaRPr lang="pl-PL" b="1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42877"/>
              </p:ext>
            </p:extLst>
          </p:nvPr>
        </p:nvGraphicFramePr>
        <p:xfrm>
          <a:off x="1690477" y="4633371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241"/>
                <a:gridCol w="1206959"/>
                <a:gridCol w="1625600"/>
                <a:gridCol w="1625600"/>
                <a:gridCol w="16256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2015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2016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2017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2018</a:t>
                      </a:r>
                      <a:endParaRPr lang="pl-PL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Złote Pary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8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5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7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6</a:t>
                      </a:r>
                      <a:endParaRPr lang="pl-PL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Diamentowe Pary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3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0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1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4</a:t>
                      </a:r>
                      <a:endParaRPr lang="pl-PL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ytuł 4"/>
          <p:cNvSpPr txBox="1">
            <a:spLocks/>
          </p:cNvSpPr>
          <p:nvPr/>
        </p:nvSpPr>
        <p:spPr>
          <a:xfrm>
            <a:off x="683964" y="47208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b="1" dirty="0" smtClean="0"/>
              <a:t>Akty Małżeństw</a:t>
            </a:r>
            <a:endParaRPr lang="pl-PL" b="1" dirty="0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629073"/>
              </p:ext>
            </p:extLst>
          </p:nvPr>
        </p:nvGraphicFramePr>
        <p:xfrm>
          <a:off x="1690477" y="1691720"/>
          <a:ext cx="812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1191"/>
                <a:gridCol w="1240009"/>
                <a:gridCol w="1625600"/>
                <a:gridCol w="1625600"/>
                <a:gridCol w="1625600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2015</a:t>
                      </a:r>
                    </a:p>
                    <a:p>
                      <a:pPr algn="ctr"/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2016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2017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2018</a:t>
                      </a:r>
                      <a:endParaRPr lang="pl-PL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Akty Małżeństw </a:t>
                      </a:r>
                    </a:p>
                    <a:p>
                      <a:pPr algn="ctr"/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51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66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85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/>
                        <a:t>72</a:t>
                      </a:r>
                      <a:endParaRPr lang="pl-PL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8920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51930"/>
            <a:ext cx="10515600" cy="1045034"/>
          </a:xfrm>
        </p:spPr>
        <p:txBody>
          <a:bodyPr/>
          <a:lstStyle/>
          <a:p>
            <a:r>
              <a:rPr lang="pl-PL" b="1" dirty="0" smtClean="0"/>
              <a:t>Biblioteka w Załuskach</a:t>
            </a:r>
            <a:endParaRPr lang="pl-PL" b="1" dirty="0"/>
          </a:p>
        </p:txBody>
      </p:sp>
      <p:sp>
        <p:nvSpPr>
          <p:cNvPr id="8" name="Prostokąt 7"/>
          <p:cNvSpPr/>
          <p:nvPr/>
        </p:nvSpPr>
        <p:spPr>
          <a:xfrm>
            <a:off x="562776" y="1699712"/>
            <a:ext cx="5082448" cy="2352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Zbiory biblioteki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 księgozbioru biblioteki na dzień 19.09.2018 r.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Książki          -     </a:t>
            </a:r>
            <a:r>
              <a:rPr lang="pl-PL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12 295 szt.</a:t>
            </a:r>
            <a:endParaRPr lang="pl-PL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Audiobooki  -       160 egz.</a:t>
            </a:r>
            <a:endParaRPr lang="pl-PL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252663"/>
              </p:ext>
            </p:extLst>
          </p:nvPr>
        </p:nvGraphicFramePr>
        <p:xfrm>
          <a:off x="749147" y="4875873"/>
          <a:ext cx="7821975" cy="1051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5478"/>
                <a:gridCol w="1302634"/>
                <a:gridCol w="1564055"/>
                <a:gridCol w="1564904"/>
                <a:gridCol w="1564904"/>
              </a:tblGrid>
              <a:tr h="350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 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2015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2016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2017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2018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Czytelnicy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435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436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431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320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0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Wypożyczenia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6392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7148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6874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5107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739" y="0"/>
            <a:ext cx="6685261" cy="445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280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5034"/>
          </a:xfrm>
        </p:spPr>
        <p:txBody>
          <a:bodyPr/>
          <a:lstStyle/>
          <a:p>
            <a:pPr algn="ctr"/>
            <a:r>
              <a:rPr lang="pl-PL" b="1" dirty="0" smtClean="0"/>
              <a:t>Biblioteka w Załuskach</a:t>
            </a:r>
            <a:endParaRPr lang="pl-PL" b="1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501765"/>
              </p:ext>
            </p:extLst>
          </p:nvPr>
        </p:nvGraphicFramePr>
        <p:xfrm>
          <a:off x="594908" y="1514396"/>
          <a:ext cx="5927076" cy="1261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27299"/>
                <a:gridCol w="1043017"/>
                <a:gridCol w="1185158"/>
                <a:gridCol w="1185801"/>
                <a:gridCol w="1185801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 smtClean="0">
                          <a:effectLst/>
                        </a:rPr>
                        <a:t>Zakupy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2015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2016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2017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2018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 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Książki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578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600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578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384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Audiobooki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40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19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502380"/>
              </p:ext>
            </p:extLst>
          </p:nvPr>
        </p:nvGraphicFramePr>
        <p:xfrm>
          <a:off x="495759" y="4023910"/>
          <a:ext cx="5816907" cy="2523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8969"/>
                <a:gridCol w="1938969"/>
                <a:gridCol w="1938969"/>
              </a:tblGrid>
              <a:tr h="8675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Rok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Dotacja z MKiDN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Zakup nowości z dotacji podmiotowej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 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9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2015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5000 zł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6600 zł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9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2016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4500 zł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8100 zł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9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2017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5000 zł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8304 zł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9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2018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5500 zł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6000 zł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605923" y="3316814"/>
            <a:ext cx="5663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Dotacje z Ministerstwa Kultury i Dziedzictwa Narodowego  na zakup nowości wydawniczych</a:t>
            </a:r>
            <a:endParaRPr kumimoji="0" lang="pl-PL" alt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187" y="1929728"/>
            <a:ext cx="4859828" cy="323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159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096" y="2219899"/>
            <a:ext cx="6903904" cy="4638101"/>
          </a:xfrm>
          <a:prstGeom prst="rect">
            <a:avLst/>
          </a:prstGeom>
        </p:spPr>
      </p:pic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27183" y="0"/>
            <a:ext cx="10515600" cy="683046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Biblioteka w Załuskach</a:t>
            </a:r>
            <a:endParaRPr lang="pl-PL" b="1" dirty="0"/>
          </a:p>
        </p:txBody>
      </p:sp>
      <p:sp>
        <p:nvSpPr>
          <p:cNvPr id="5" name="Prostokąt 4"/>
          <p:cNvSpPr/>
          <p:nvPr/>
        </p:nvSpPr>
        <p:spPr>
          <a:xfrm>
            <a:off x="110169" y="1189587"/>
            <a:ext cx="6118646" cy="3652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warsztaty plastyczne: 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okazji Dnia Matki,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Wielkanocne stroiki,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Choinka z mchu- stroik świąteczny</a:t>
            </a:r>
          </a:p>
          <a:p>
            <a:pPr marL="457200">
              <a:spcAft>
                <a:spcPts val="0"/>
              </a:spcAft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1000"/>
              </a:spcAft>
            </a:pP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Spotkania 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autorskie z :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Edytą Zarębską autorką książek dla dzieci</a:t>
            </a:r>
          </a:p>
          <a:p>
            <a:pPr marL="34290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Krzysztofem </a:t>
            </a:r>
            <a:r>
              <a:rPr lang="pl-PL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Piersą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autorem książki „Komputerowy ćpun”</a:t>
            </a:r>
          </a:p>
          <a:p>
            <a:pPr>
              <a:spcAft>
                <a:spcPts val="10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Programy artystyczne: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Interaktywne przedstawienie „Balonowy świat”</a:t>
            </a:r>
          </a:p>
          <a:p>
            <a:pPr marL="34290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Interaktywne przedstawienie „Mikołaj i Zielony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Gość”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180815" y="1221770"/>
            <a:ext cx="2481855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warsztaty literackie: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„Chcę być kimś! „ </a:t>
            </a:r>
          </a:p>
          <a:p>
            <a:pPr marL="34290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powstaje książka</a:t>
            </a:r>
          </a:p>
        </p:txBody>
      </p:sp>
      <p:sp>
        <p:nvSpPr>
          <p:cNvPr id="6" name="Prostokąt 5"/>
          <p:cNvSpPr/>
          <p:nvPr/>
        </p:nvSpPr>
        <p:spPr>
          <a:xfrm>
            <a:off x="110169" y="506541"/>
            <a:ext cx="118647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Biblioteka oprócz działalności podstawowej prowadziła w latach 2015-2018 dodatkowe działania mające na celu zainteresowanie literaturą oraz zachęcenie do częstego korzystania z usług biblioteki:</a:t>
            </a:r>
          </a:p>
        </p:txBody>
      </p:sp>
      <p:sp>
        <p:nvSpPr>
          <p:cNvPr id="8" name="Prostokąt 7"/>
          <p:cNvSpPr/>
          <p:nvPr/>
        </p:nvSpPr>
        <p:spPr>
          <a:xfrm>
            <a:off x="110169" y="4896832"/>
            <a:ext cx="5789594" cy="1605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Spektakle teatralne: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przedstawienie pt. ”Luz Blues, a w głowie same dziury”,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przedstawienie pt. „Misio </a:t>
            </a:r>
            <a:r>
              <a:rPr lang="pl-PL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Tulisio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”,</a:t>
            </a:r>
          </a:p>
          <a:p>
            <a:pPr marL="34290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przedstawienie pt. „Za pasem święta,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ktoś          majstruje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 prezentach!”</a:t>
            </a:r>
          </a:p>
        </p:txBody>
      </p:sp>
      <p:sp>
        <p:nvSpPr>
          <p:cNvPr id="9" name="Prostokąt 8"/>
          <p:cNvSpPr/>
          <p:nvPr/>
        </p:nvSpPr>
        <p:spPr>
          <a:xfrm>
            <a:off x="5882547" y="1227671"/>
            <a:ext cx="60923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Każdego roku biblioteka organizuje konkursy  „Najaktywniejszy czytelnik biblioteki” oraz jest  współorganizatorem akcji społecznej „Narodowe Czytanie”.</a:t>
            </a:r>
          </a:p>
        </p:txBody>
      </p:sp>
    </p:spTree>
    <p:extLst>
      <p:ext uri="{BB962C8B-B14F-4D97-AF65-F5344CB8AC3E}">
        <p14:creationId xmlns:p14="http://schemas.microsoft.com/office/powerpoint/2010/main" val="2639396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912" y="0"/>
            <a:ext cx="10515600" cy="683046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500+ i 300+</a:t>
            </a:r>
            <a:endParaRPr lang="pl-PL" b="1" dirty="0"/>
          </a:p>
        </p:txBody>
      </p:sp>
      <p:sp>
        <p:nvSpPr>
          <p:cNvPr id="3" name="Prostokąt 2"/>
          <p:cNvSpPr/>
          <p:nvPr/>
        </p:nvSpPr>
        <p:spPr>
          <a:xfrm>
            <a:off x="88134" y="589246"/>
            <a:ext cx="12192000" cy="5757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ŚWIADCZENIE WYCHOWAWCZE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pl-PL" b="1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500+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WESZŁO </a:t>
            </a:r>
            <a:r>
              <a:rPr lang="pl-PL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ŻYCIE </a:t>
            </a:r>
            <a:r>
              <a:rPr lang="pl-PL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</a:t>
            </a:r>
            <a:r>
              <a:rPr lang="pl-PL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KWIETNIA  2016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Rok 2016 -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3 520 555,80 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ZŁ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(ŚREDNIO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782 ŚWIADCZENIA )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miesięcznie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ROK </a:t>
            </a: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2017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KWOTA - </a:t>
            </a: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4 544 525,10 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ZŁ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ŚREDNIO 752 ŚWIADCZENIA) miesięcznie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ROK 2018 WYPŁATA DO </a:t>
            </a:r>
            <a:r>
              <a:rPr lang="pl-PL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2018-08-31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KWOTA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WYPŁATY-  </a:t>
            </a: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2 781 879,40 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ZŁ  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ŚREDNIO 697 ŚWIADCZEŃ) miesięcznie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 </a:t>
            </a:r>
            <a:r>
              <a:rPr lang="pl-PL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„DOBRY START” OD 2018 ROKU – </a:t>
            </a:r>
            <a:r>
              <a:rPr lang="pl-PL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300 zł dla ucznia</a:t>
            </a:r>
            <a:r>
              <a:rPr lang="pl-PL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l-PL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Liczba rozpatrzonych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wniosków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o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ustalenie prawa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do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świadczenia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dobry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star – </a:t>
            </a:r>
            <a:r>
              <a:rPr lang="pl-PL" b="1" dirty="0">
                <a:latin typeface="4823E613eArial"/>
                <a:ea typeface="Calibri" panose="020F0502020204030204" pitchFamily="34" charset="0"/>
                <a:cs typeface="4823E613eArial"/>
              </a:rPr>
              <a:t>461 </a:t>
            </a:r>
            <a:endParaRPr lang="pl-PL" b="1" dirty="0" smtClean="0">
              <a:latin typeface="4823E613eArial"/>
              <a:ea typeface="Calibri" panose="020F0502020204030204" pitchFamily="34" charset="0"/>
              <a:cs typeface="4823E613eArial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W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ypłacono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na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świadczenia</a:t>
            </a: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dobry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start </a:t>
            </a: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– </a:t>
            </a:r>
            <a:r>
              <a:rPr lang="pl-PL" b="1" dirty="0" smtClean="0">
                <a:latin typeface="4823E613eArial"/>
                <a:ea typeface="Calibri" panose="020F0502020204030204" pitchFamily="34" charset="0"/>
                <a:cs typeface="4823E613eArial"/>
              </a:rPr>
              <a:t>213 600,00 </a:t>
            </a:r>
            <a:r>
              <a:rPr lang="pl-PL" b="1" dirty="0">
                <a:latin typeface="4823E613eArial"/>
                <a:ea typeface="Calibri" panose="020F0502020204030204" pitchFamily="34" charset="0"/>
                <a:cs typeface="4823E613eArial"/>
              </a:rPr>
              <a:t>zł </a:t>
            </a:r>
            <a:endParaRPr lang="pl-PL" b="1" dirty="0" smtClean="0">
              <a:latin typeface="4823E613eArial"/>
              <a:ea typeface="Calibri" panose="020F0502020204030204" pitchFamily="34" charset="0"/>
              <a:cs typeface="4823E613eArial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Liczba wypłaconych świadczeń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dobry start - </a:t>
            </a:r>
            <a:r>
              <a:rPr lang="pl-PL" b="1" dirty="0">
                <a:latin typeface="4823E613eArial"/>
                <a:ea typeface="Calibri" panose="020F0502020204030204" pitchFamily="34" charset="0"/>
                <a:cs typeface="4823E613eArial"/>
              </a:rPr>
              <a:t>712 </a:t>
            </a:r>
            <a:endParaRPr lang="pl-PL" b="1" dirty="0" smtClean="0">
              <a:latin typeface="4823E613eArial"/>
              <a:ea typeface="Calibri" panose="020F0502020204030204" pitchFamily="34" charset="0"/>
              <a:cs typeface="4823E613eArial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 smtClean="0">
                <a:latin typeface="4823E613eArial"/>
                <a:ea typeface="Calibri" panose="020F0502020204030204" pitchFamily="34" charset="0"/>
                <a:cs typeface="4823E613eArial"/>
              </a:rPr>
              <a:t>na </a:t>
            </a:r>
            <a:r>
              <a:rPr lang="pl-PL" dirty="0">
                <a:latin typeface="4823E613eArial"/>
                <a:ea typeface="Calibri" panose="020F0502020204030204" pitchFamily="34" charset="0"/>
                <a:cs typeface="4823E613eArial"/>
              </a:rPr>
              <a:t>dzień 19.09.2018 wszystkie wnioski złożone i rozpatrzone </a:t>
            </a:r>
            <a:endParaRPr lang="pl-PL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20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0912" y="77118"/>
            <a:ext cx="10515600" cy="68304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/>
              <a:t>PLAN</a:t>
            </a:r>
            <a:r>
              <a:rPr lang="pl-PL" sz="3200" b="1" dirty="0" smtClean="0"/>
              <a:t> </a:t>
            </a:r>
            <a:r>
              <a:rPr lang="en-US" sz="3200" b="1" dirty="0" smtClean="0"/>
              <a:t>FINANSOWY </a:t>
            </a:r>
            <a:r>
              <a:rPr lang="en-US" sz="3200" b="1" dirty="0"/>
              <a:t>GMINNEGO OŚRODKA POMOCY SPOŁECZNEJ W ZAŁUSKACH </a:t>
            </a:r>
            <a:r>
              <a:rPr lang="en-US" sz="3200" b="1" dirty="0" smtClean="0"/>
              <a:t>2015</a:t>
            </a:r>
            <a:r>
              <a:rPr lang="pl-PL" sz="3200" b="1" dirty="0" smtClean="0"/>
              <a:t> - 2017</a:t>
            </a:r>
            <a:r>
              <a:rPr lang="en-US" sz="3200" b="1" dirty="0" smtClean="0"/>
              <a:t> </a:t>
            </a:r>
            <a:endParaRPr lang="pl-PL" sz="3200" b="1" dirty="0"/>
          </a:p>
        </p:txBody>
      </p:sp>
      <p:graphicFrame>
        <p:nvGraphicFramePr>
          <p:cNvPr id="11" name="Wykres 10"/>
          <p:cNvGraphicFramePr/>
          <p:nvPr>
            <p:extLst>
              <p:ext uri="{D42A27DB-BD31-4B8C-83A1-F6EECF244321}">
                <p14:modId xmlns:p14="http://schemas.microsoft.com/office/powerpoint/2010/main" val="395903846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68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8307384"/>
              </p:ext>
            </p:extLst>
          </p:nvPr>
        </p:nvGraphicFramePr>
        <p:xfrm>
          <a:off x="137786" y="1"/>
          <a:ext cx="12054214" cy="74344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6147"/>
                <a:gridCol w="6384435"/>
                <a:gridCol w="1598756"/>
                <a:gridCol w="1985539"/>
                <a:gridCol w="1399337"/>
              </a:tblGrid>
              <a:tr h="6035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L.P.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Rodzaj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świadczenia - GOPS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Rok 2015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 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Rok 2016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Rok</a:t>
                      </a:r>
                      <a:r>
                        <a:rPr lang="pl-PL" sz="1800" b="1" kern="150" baseline="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 2017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362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1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Zasiłki rodzinne: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5795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5999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6012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0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Dodatki do zasiłków rodzinnych w tym  z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tytułu: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2781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2919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3144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05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2.1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Urodzenia dziecka.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24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35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42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0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2.2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Opieki nad dzieckiem w okresie korzystania z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urlopu</a:t>
                      </a:r>
                      <a:r>
                        <a:rPr lang="pl-PL" sz="1800" b="1" kern="150" baseline="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wychowawczego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44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43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45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05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2.3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Samotnego wychowywania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dziecka: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275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323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369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0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2.4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Kształcenia i rehabilitacji dziecka niepełnosprawnego :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195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210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222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0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2.4.1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Kształcenia i rehabilitacji dziecka niepełnosprawnego do 5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r.</a:t>
                      </a:r>
                      <a:r>
                        <a:rPr lang="pl-PL" sz="1800" b="1" kern="150" baseline="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życia</a:t>
                      </a:r>
                      <a:r>
                        <a:rPr lang="pl-PL" sz="1800" b="1" kern="150" dirty="0">
                          <a:effectLst/>
                          <a:latin typeface="+mj-lt"/>
                        </a:rPr>
                        <a:t>.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0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0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0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2.4.2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Kształcenia i rehabilitacji dziecka niepełnosprawnego powyżej 5 r. ż.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194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210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222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0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2.5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Podjęcia przez dziecko nauki poza miejscem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zamieszkania: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739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804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905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411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2.5.1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Na pokrycia wydatków związanych z zamieszkaniem w miejscowości, w której znajduje się szkoła.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98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98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76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411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2.5.2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Na pokrycia wydatków związanych z dojazdem do miejscowości, w której znajduje się szkoła.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641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706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829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05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2.6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Rozpoczęcia roku szkolnego.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366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406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486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625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2.7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Wychowywania dziecka w rodzinie wielodzietnej.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1138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>
                          <a:effectLst/>
                          <a:latin typeface="+mj-lt"/>
                        </a:rPr>
                        <a:t>1098</a:t>
                      </a:r>
                      <a:endParaRPr lang="pl-PL" sz="1800" b="1" kern="15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1075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5864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RAZEM</a:t>
                      </a:r>
                      <a:r>
                        <a:rPr lang="pl-PL" sz="1800" b="1" kern="150" baseline="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Zasiłki </a:t>
                      </a:r>
                      <a:r>
                        <a:rPr lang="pl-PL" sz="1800" b="1" kern="150" dirty="0">
                          <a:effectLst/>
                          <a:latin typeface="+mj-lt"/>
                        </a:rPr>
                        <a:t>rodzinne wraz z </a:t>
                      </a:r>
                      <a:r>
                        <a:rPr lang="pl-PL" sz="1800" b="1" kern="150" dirty="0" smtClean="0">
                          <a:effectLst/>
                          <a:latin typeface="+mj-lt"/>
                        </a:rPr>
                        <a:t>dodatkami</a:t>
                      </a:r>
                      <a:r>
                        <a:rPr lang="pl-PL" sz="1800" b="1" kern="150" dirty="0">
                          <a:effectLst/>
                          <a:latin typeface="+mj-lt"/>
                        </a:rPr>
                        <a:t> 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399415" algn="l"/>
                        </a:tabLst>
                      </a:pPr>
                      <a:r>
                        <a:rPr lang="pl-PL" sz="1800" b="1" kern="150" dirty="0" smtClean="0">
                          <a:effectLst/>
                          <a:latin typeface="+mj-lt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8576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8918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800" b="1" kern="150" dirty="0">
                          <a:effectLst/>
                          <a:latin typeface="+mj-lt"/>
                        </a:rPr>
                        <a:t>9156</a:t>
                      </a:r>
                      <a:endParaRPr lang="pl-PL" sz="1800" b="1" kern="150" dirty="0">
                        <a:effectLst/>
                        <a:latin typeface="+mj-lt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24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3438" y="193200"/>
            <a:ext cx="10515600" cy="350729"/>
          </a:xfrm>
        </p:spPr>
        <p:txBody>
          <a:bodyPr>
            <a:noAutofit/>
          </a:bodyPr>
          <a:lstStyle/>
          <a:p>
            <a:pPr algn="ctr"/>
            <a:r>
              <a:rPr lang="pl-PL" sz="3200" b="1" dirty="0"/>
              <a:t>GOSPODARKA </a:t>
            </a:r>
            <a:r>
              <a:rPr lang="pl-PL" sz="3200" b="1" dirty="0" smtClean="0"/>
              <a:t>MIESZKANIOWA</a:t>
            </a:r>
            <a:r>
              <a:rPr lang="pl-PL" sz="3200" dirty="0"/>
              <a:t> </a:t>
            </a:r>
            <a:r>
              <a:rPr lang="pl-PL" sz="3200" dirty="0" smtClean="0"/>
              <a:t>2</a:t>
            </a:r>
            <a:r>
              <a:rPr lang="pl-PL" sz="3200" b="1" dirty="0" smtClean="0"/>
              <a:t>015 -2018 </a:t>
            </a:r>
            <a:r>
              <a:rPr lang="pl-PL" sz="3200" b="1" dirty="0"/>
              <a:t>r.</a:t>
            </a:r>
            <a:endParaRPr lang="pl-PL" sz="3200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779382"/>
              </p:ext>
            </p:extLst>
          </p:nvPr>
        </p:nvGraphicFramePr>
        <p:xfrm>
          <a:off x="129435" y="563006"/>
          <a:ext cx="12062565" cy="6275211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30690"/>
                <a:gridCol w="8191900"/>
                <a:gridCol w="3139975"/>
              </a:tblGrid>
              <a:tr h="50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Lp.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OPIS ZADANIA</a:t>
                      </a:r>
                      <a:endParaRPr lang="pl-PL" sz="2400" b="1" i="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KOSZT /zł/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396137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2015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114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>
                          <a:effectLst/>
                        </a:rPr>
                        <a:t>1.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Wykonanie remontu budynku gminnego po byłej szkole podstawowej w Karolinowie wraz z robotami </a:t>
                      </a:r>
                      <a:r>
                        <a:rPr lang="pl-PL" sz="2400" kern="150" dirty="0" smtClean="0">
                          <a:effectLst/>
                        </a:rPr>
                        <a:t>towarzyszącymi</a:t>
                      </a:r>
                      <a:r>
                        <a:rPr lang="pl-PL" sz="2400" kern="150" baseline="0" dirty="0" smtClean="0">
                          <a:effectLst/>
                        </a:rPr>
                        <a:t> </a:t>
                      </a:r>
                      <a:r>
                        <a:rPr lang="pl-PL" sz="2400" kern="150" dirty="0" smtClean="0">
                          <a:effectLst/>
                        </a:rPr>
                        <a:t>(naprawa </a:t>
                      </a:r>
                      <a:r>
                        <a:rPr lang="pl-PL" sz="2400" kern="150" dirty="0">
                          <a:effectLst/>
                        </a:rPr>
                        <a:t>części elewacji budynku i części ogrodzenia)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10 455,00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755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>
                          <a:effectLst/>
                        </a:rPr>
                        <a:t>2.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Wymiana uszkodzonej instalacji elektrycznej, gniazd, włączników, lamp w budynku gminnym w Załuskach (GOPS)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3 459,99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396137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2016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55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>
                          <a:effectLst/>
                        </a:rPr>
                        <a:t>1.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Wykonanie remontu instalacji kanalizacji w budynku gminnym w Karolinowie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1 900,00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1114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>
                          <a:effectLst/>
                        </a:rPr>
                        <a:t>2.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Wykonanie remontu instalacji wodno-kanalizacyjnej wraz </a:t>
                      </a:r>
                      <a:r>
                        <a:rPr lang="pl-PL" sz="2400" kern="150" dirty="0" smtClean="0">
                          <a:effectLst/>
                        </a:rPr>
                        <a:t>z </a:t>
                      </a:r>
                      <a:r>
                        <a:rPr lang="pl-PL" sz="2400" kern="150" dirty="0">
                          <a:effectLst/>
                        </a:rPr>
                        <a:t>białym montażem w pomieszczeniach budynku gminnego w Karolinowie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5 200,00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755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>
                          <a:effectLst/>
                        </a:rPr>
                        <a:t>3.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Wykonanie kapitalnego remontu w budynku gminnym w Karolinowie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12 700,00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3961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>
                          <a:effectLst/>
                        </a:rPr>
                        <a:t>4.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Naprawa pokrycia dachu w budynku kamienicy Załuski 61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27 000,00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958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5860" y="125260"/>
            <a:ext cx="10515600" cy="350729"/>
          </a:xfrm>
        </p:spPr>
        <p:txBody>
          <a:bodyPr>
            <a:noAutofit/>
          </a:bodyPr>
          <a:lstStyle/>
          <a:p>
            <a:pPr algn="ctr"/>
            <a:r>
              <a:rPr lang="pl-PL" sz="3200" b="1" dirty="0"/>
              <a:t>GOSPODARKA </a:t>
            </a:r>
            <a:r>
              <a:rPr lang="pl-PL" sz="3200" b="1" dirty="0" smtClean="0"/>
              <a:t>MIESZKANIOWA</a:t>
            </a:r>
            <a:r>
              <a:rPr lang="pl-PL" sz="3200" dirty="0"/>
              <a:t> </a:t>
            </a:r>
            <a:r>
              <a:rPr lang="pl-PL" sz="3200" dirty="0" smtClean="0"/>
              <a:t>2</a:t>
            </a:r>
            <a:r>
              <a:rPr lang="pl-PL" sz="3200" b="1" dirty="0" smtClean="0"/>
              <a:t>015 -2018 </a:t>
            </a:r>
            <a:r>
              <a:rPr lang="pl-PL" sz="3200" b="1" dirty="0"/>
              <a:t>r.</a:t>
            </a:r>
            <a:endParaRPr lang="pl-PL" sz="3200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753452"/>
              </p:ext>
            </p:extLst>
          </p:nvPr>
        </p:nvGraphicFramePr>
        <p:xfrm>
          <a:off x="0" y="594374"/>
          <a:ext cx="12191999" cy="6263626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38530"/>
                <a:gridCol w="8256892"/>
                <a:gridCol w="1256371"/>
                <a:gridCol w="1940206"/>
              </a:tblGrid>
              <a:tr h="165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>
                          <a:effectLst/>
                        </a:rPr>
                        <a:t>Lp.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OPIS ZADANIA</a:t>
                      </a:r>
                      <a:endParaRPr lang="pl-PL" sz="2400" b="1" i="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8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>
                          <a:effectLst/>
                        </a:rPr>
                        <a:t>KOSZT /zł/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165632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2017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85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1.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 smtClean="0">
                          <a:effectLst/>
                        </a:rPr>
                        <a:t>Remont pomieszczeń w budynku gminnym mieszkalnym wielorodzinnym w Karolinowie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8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20 910,00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285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2.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 smtClean="0">
                          <a:effectLst/>
                        </a:rPr>
                        <a:t>Remont pomieszczeń w budynku gminnym mieszkalnym wielorodzinnym w Kamienicy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8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30 000,00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285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3.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Remont pomieszczeń w budynku GOPS w Załuskach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8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smtClean="0">
                          <a:effectLst/>
                        </a:rPr>
                        <a:t>19 987,50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285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4.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dirty="0" smtClean="0">
                          <a:effectLst/>
                        </a:rPr>
                        <a:t>Remont dachu w gminnym budynku mieszkalnym wielorodzinnym w Załuskach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8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10 098,00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285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5.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Remont dachu w gminnym budynku mieszkalnym wielorodzinnym w Karolinowie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8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36 882,00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</a:tr>
              <a:tr h="165632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2018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65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1.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Modernizacja lokalu mieszkalnego Wilamy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35 000,00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053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kern="150" smtClean="0">
                          <a:effectLst/>
                        </a:rPr>
                        <a:t>2.</a:t>
                      </a:r>
                      <a:endParaRPr lang="pl-PL" sz="2400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u="sng" kern="150" smtClean="0">
                          <a:effectLst/>
                        </a:rPr>
                        <a:t>Rozpoczęcie </a:t>
                      </a:r>
                      <a:r>
                        <a:rPr lang="pl-PL" sz="2400" kern="150" smtClean="0">
                          <a:effectLst/>
                        </a:rPr>
                        <a:t>procedury dot. budowy dwóch zbiorników szamba wraz z przyłączami przy budynku wielorodzinnym Załuski 61 </a:t>
                      </a:r>
                      <a:endParaRPr lang="pl-PL" sz="2400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ok. 50 000,00*</a:t>
                      </a:r>
                      <a:r>
                        <a:rPr lang="pl-PL" sz="2400" b="1" u="sng" kern="1200" dirty="0" smtClean="0">
                          <a:effectLst/>
                        </a:rPr>
                        <a:t>koszty planowane</a:t>
                      </a:r>
                      <a:r>
                        <a:rPr lang="pl-PL" sz="2400" b="1" u="none" kern="1200" dirty="0" smtClean="0">
                          <a:effectLst/>
                        </a:rPr>
                        <a:t>.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8644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400" kern="150" dirty="0" smtClean="0">
                          <a:effectLst/>
                        </a:rPr>
                        <a:t>Razem faktycznie poniesione koszty w latach 2015-2018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150" dirty="0" smtClean="0">
                          <a:effectLst/>
                        </a:rPr>
                        <a:t>213 592,49</a:t>
                      </a:r>
                      <a:endParaRPr lang="pl-PL" sz="24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8703" marR="18703" marT="18703" marB="18703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502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170366"/>
              </p:ext>
            </p:extLst>
          </p:nvPr>
        </p:nvGraphicFramePr>
        <p:xfrm>
          <a:off x="0" y="805943"/>
          <a:ext cx="12192000" cy="487177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8065029"/>
                <a:gridCol w="2168738"/>
                <a:gridCol w="1958233"/>
              </a:tblGrid>
              <a:tr h="7403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 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Forma tradycyjna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Forma elektroniczna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rodzin posiadających przynajmniej jedną zamówiona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76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Liczba rodzin z &lt;3 dzieci posiadających przynajmniej jedną zamówioną kartę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rodzin z 3 dzieci posiadających przynajmniej jedną zamówioną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59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rodzin z 4 dzieci, posiadających przynajmniej jedną zamówioną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8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Liczba rodzin  z 5 dzieci posiadających przynajmniej  jedna zamówiona kwota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6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0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rodzin  z 6 dzieci posiadających przynajmniej jedna zamówioną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2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rodzin z 7+ dzieci posiadających przynajmniej jedna zamówiona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1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0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334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rodzin posiadających przynajmniej jedną aktywna </a:t>
                      </a:r>
                      <a:r>
                        <a:rPr lang="pl-PL" sz="2000" b="1" kern="150" dirty="0" smtClean="0">
                          <a:effectLst/>
                        </a:rPr>
                        <a:t>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74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5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178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osób, którym przyznano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403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24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178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rodziców/małżonków, którym przyznano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148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10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  <a:tr h="178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Liczba dzieci, którym przyznano kartę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>
                          <a:effectLst/>
                        </a:rPr>
                        <a:t>255</a:t>
                      </a:r>
                      <a:endParaRPr lang="pl-PL" sz="2000" b="1" kern="15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150" dirty="0">
                          <a:effectLst/>
                        </a:rPr>
                        <a:t>14</a:t>
                      </a:r>
                      <a:endParaRPr lang="pl-PL" sz="2000" b="1" kern="150" dirty="0">
                        <a:effectLst/>
                        <a:latin typeface="Liberation Serif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21537" marR="21537" marT="21537" marB="21537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SimSun" panose="02010600030101010101" pitchFamily="2" charset="-122"/>
                <a:cs typeface="Arial" panose="020B0604020202020204" pitchFamily="34" charset="0"/>
              </a:rPr>
              <a:t>Karta Dużej Rodziny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8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3" y="0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2013/2014 – Liczba uczniów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914002"/>
              </p:ext>
            </p:extLst>
          </p:nvPr>
        </p:nvGraphicFramePr>
        <p:xfrm>
          <a:off x="2" y="453888"/>
          <a:ext cx="12191997" cy="66382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5702"/>
                <a:gridCol w="789444"/>
                <a:gridCol w="789444"/>
                <a:gridCol w="637368"/>
                <a:gridCol w="553503"/>
                <a:gridCol w="385774"/>
                <a:gridCol w="475231"/>
                <a:gridCol w="186426"/>
                <a:gridCol w="477468"/>
                <a:gridCol w="477468"/>
                <a:gridCol w="475231"/>
                <a:gridCol w="476348"/>
                <a:gridCol w="391367"/>
                <a:gridCol w="475231"/>
                <a:gridCol w="475231"/>
                <a:gridCol w="476348"/>
                <a:gridCol w="476348"/>
                <a:gridCol w="476348"/>
                <a:gridCol w="718996"/>
                <a:gridCol w="691043"/>
                <a:gridCol w="791678"/>
              </a:tblGrid>
              <a:tr h="266750">
                <a:tc rowSpan="3">
                  <a:txBody>
                    <a:bodyPr/>
                    <a:lstStyle/>
                    <a:p>
                      <a:pPr marL="1803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Dane  Szkoły 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Zerówka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Szkoła podstawowa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Gimnazjum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Razem 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Liczba nauczycieli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Liczba pracowników obsługi 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  <a:tr h="20619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5 latki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6 latki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I klasa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II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III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IV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V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VI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II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III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53965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6 latki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 latki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06195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Zespół Szkół Ogólnokształcących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w Szczytnie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 </a:t>
                      </a:r>
                    </a:p>
                  </a:txBody>
                  <a:tcPr marL="28965" marR="28965" marT="0" marB="0"/>
                </a:tc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165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136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301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10+3 palacze 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  <a:tr h="124113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(15+2 czterolatki)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9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25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19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22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22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27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21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26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06195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Zespół Szkół Ogólnokształcących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w Kroczewie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 </a:t>
                      </a:r>
                    </a:p>
                  </a:txBody>
                  <a:tcPr marL="28965" marR="28965" marT="0" marB="0"/>
                </a:tc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128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95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223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  <a:tr h="104447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16*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4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19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19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12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247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Szkoła Podstawowa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w </a:t>
                      </a:r>
                      <a:r>
                        <a:rPr lang="pl-PL" sz="1300" b="1" dirty="0" smtClean="0">
                          <a:effectLst/>
                        </a:rPr>
                        <a:t>Kamienicy</a:t>
                      </a:r>
                      <a:endParaRPr lang="pl-PL" sz="1300" b="1" dirty="0">
                        <a:effectLst/>
                      </a:endParaRP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-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-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-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138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  <a:tr h="8775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Szkoła Podstawowa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w Stróżewie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 </a:t>
                      </a: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15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19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-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-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-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115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12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4+4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  <a:tr h="20619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 </a:t>
                      </a:r>
                      <a:r>
                        <a:rPr lang="pl-PL" sz="1300" b="1" dirty="0" smtClean="0">
                          <a:effectLst/>
                        </a:rPr>
                        <a:t>RAZEM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61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55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13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53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59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73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39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36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42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38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777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85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 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  <a:tr h="20619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77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74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80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5788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Przedszkole w Kroczewie </a:t>
                      </a:r>
                    </a:p>
                  </a:txBody>
                  <a:tcPr marL="28965" marR="28965" marT="0" marB="0"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>
                          <a:effectLst/>
                        </a:rPr>
                        <a:t>21</a:t>
                      </a:r>
                      <a:endParaRPr lang="pl-PL" sz="13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3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effectLst/>
                        </a:rPr>
                        <a:t>2</a:t>
                      </a:r>
                      <a:endParaRPr lang="pl-PL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965" marR="2896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987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0"/>
            <a:ext cx="118245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2013/2014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/>
              <a:t>WYDATKI</a:t>
            </a:r>
            <a:endParaRPr kumimoji="0" lang="pl-PL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956096"/>
              </p:ext>
            </p:extLst>
          </p:nvPr>
        </p:nvGraphicFramePr>
        <p:xfrm>
          <a:off x="204592" y="1077218"/>
          <a:ext cx="10815812" cy="53049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9563"/>
                <a:gridCol w="2403773"/>
                <a:gridCol w="2536588"/>
                <a:gridCol w="2801062"/>
                <a:gridCol w="44826"/>
              </a:tblGrid>
              <a:tr h="3393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SZKOŁA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Od 1 września 2013 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Do 31 grudnia 2013 r.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Od 1 stycznia 2014 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Do 31 sierpnia 2014 r.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RAZEM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40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ZSO Kroczewo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705 144,70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1 699 169,74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2 404 314,44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40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ZSO Szczytno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740 891,67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1 834 093,79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2 574 985,46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40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SP Kamienica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316 703,17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846 896,10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1 163 599,27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409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SP Stróżewo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341 106,15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810 185,33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1 151 291,48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007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Przedszkole w Kroczewie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92 215,43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188 260,06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280 475,49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426" marR="19426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3071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RAZEM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u="none" strike="noStrike" dirty="0">
                          <a:effectLst/>
                        </a:rPr>
                        <a:t> 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91" marR="12591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2 196 061,12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91" marR="12591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5 378 605,02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91" marR="12591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7 574 666,14 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91" marR="1259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effectLst/>
                        </a:rPr>
                        <a:t> 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645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0"/>
            <a:ext cx="118245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2013/2014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/>
              <a:t>SUBWENCJA</a:t>
            </a:r>
            <a:endParaRPr kumimoji="0" lang="pl-PL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551405"/>
              </p:ext>
            </p:extLst>
          </p:nvPr>
        </p:nvGraphicFramePr>
        <p:xfrm>
          <a:off x="2919470" y="1177036"/>
          <a:ext cx="6698256" cy="5257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67227"/>
                <a:gridCol w="3531029"/>
              </a:tblGrid>
              <a:tr h="174612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 dirty="0">
                          <a:effectLst/>
                        </a:rPr>
                        <a:t>Miesiąc 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Kwota 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wrzesień 2013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429 969,00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październik 2013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429 969,00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listopad 2013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429 969,00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grudzień 2013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429 974,00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styczeń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434 277,00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luty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434 277,00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marzec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860 018,00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kwiecień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432 143,00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maj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432 143,00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czerwiec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432 143,00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lipiec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 marR="4826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>
                          <a:effectLst/>
                        </a:rPr>
                        <a:t>432 143,00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sierpień 2014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432 143,00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  <a:tr h="321287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Razem </a:t>
                      </a:r>
                    </a:p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</a:rPr>
                        <a:t> 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  <a:tc>
                  <a:txBody>
                    <a:bodyPr/>
                    <a:lstStyle/>
                    <a:p>
                      <a:pPr marL="585470">
                        <a:lnSpc>
                          <a:spcPct val="115000"/>
                        </a:lnSpc>
                      </a:pPr>
                      <a:r>
                        <a:rPr lang="pl-PL" sz="2000" b="1" dirty="0">
                          <a:effectLst/>
                        </a:rPr>
                        <a:t>5 609 168,00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102" marR="2910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826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246221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2013/2014</a:t>
            </a:r>
          </a:p>
        </p:txBody>
      </p:sp>
      <p:sp>
        <p:nvSpPr>
          <p:cNvPr id="3" name="Prostokąt 2"/>
          <p:cNvSpPr/>
          <p:nvPr/>
        </p:nvSpPr>
        <p:spPr>
          <a:xfrm>
            <a:off x="1311006" y="751344"/>
            <a:ext cx="886857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Font typeface="+mj-lt"/>
              <a:buAutoNum type="romanUcPeriod"/>
            </a:pPr>
            <a:r>
              <a:rPr lang="pl-PL" b="1" u="sn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POMOC ZDROWOTNA DLA NAUCZYCIELI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Okres IX-XII 2013 r.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215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-wnioskowało 10  nauczycieli i 1 osoba z obsługi- udzielono pomocy 5 nauczycielom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215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-wypłacono łącznie 4979,68  zł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Okres I-VIII 2014 r.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-wnioskowało 5 nauczycieli, którym udzielono pomocy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-wypłacono łącznie 4989,99 zł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romanUcPeriod"/>
            </a:pPr>
            <a:r>
              <a:rPr lang="pl-PL" b="1" u="sn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AWANS ZAWODOWY NAUCZYCIELI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Urzędzie Gminy Załuski przeprowadzono egzamin na nauczyciela mianowanego w wyniku którego dwóch nauczycieli otrzymało mianowanie: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-Pani Joanna Augustyniak ze Szkoły Podstawowej w Stróżewie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-Pani Ewelina Górna  ze Szkoły Podstawowej w Kamienicy.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l-PL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84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3" y="0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2013/2014 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419838"/>
              </p:ext>
            </p:extLst>
          </p:nvPr>
        </p:nvGraphicFramePr>
        <p:xfrm>
          <a:off x="1979635" y="1038858"/>
          <a:ext cx="9265187" cy="49487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5529"/>
                <a:gridCol w="1622834"/>
                <a:gridCol w="1672089"/>
                <a:gridCol w="1672089"/>
                <a:gridCol w="1652646"/>
              </a:tblGrid>
              <a:tr h="241741">
                <a:tc rowSpan="2"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 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 gridSpan="2"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Karolinowo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Naborówiec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4360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ogółem 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z gminy Załuski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ogółem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z gminy Załuski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Wrzesień 2013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20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16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483482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Październik 2013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20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15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Listopad 2013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32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15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Grudzień 2013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19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16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Styczeń 2014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17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Luty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15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Marzec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35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20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483482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Kwiecień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Maj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483482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Czerwiec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12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Lipiec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13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  <a:tr h="241741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Sierpień 2014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33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800" b="1">
                          <a:effectLst/>
                        </a:rPr>
                        <a:t>20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800" b="1" dirty="0">
                          <a:effectLst/>
                        </a:rPr>
                        <a:t>13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94" marR="43794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30506" y="466476"/>
            <a:ext cx="109143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altLang="pl-PL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NIEPUBLICZNE PRZEDSZKOLE MAŁY MIŚ</a:t>
            </a:r>
            <a:endParaRPr kumimoji="0" lang="pl-PL" alt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alt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Liczba dzieci w Integracyjnym Niepublicznym Przedszkolu „Mały Miś” w </a:t>
            </a:r>
            <a:r>
              <a:rPr kumimoji="0" lang="pl-PL" alt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Naborówcu</a:t>
            </a:r>
            <a:r>
              <a:rPr kumimoji="0" lang="pl-PL" alt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i Karolinowie:</a:t>
            </a:r>
            <a:endParaRPr kumimoji="0" lang="pl-PL" alt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pl-PL" alt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5773088"/>
            <a:ext cx="8112087" cy="1084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altLang="pl-PL" sz="105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Przekazana dotacja dla „Małego Misia”</a:t>
            </a:r>
            <a:r>
              <a:rPr lang="pl-PL" alt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 roku szkolnym 2013/14 w kwocie: </a:t>
            </a:r>
            <a:endParaRPr lang="pl-PL" altLang="pl-PL" sz="105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142</a:t>
            </a:r>
            <a:r>
              <a:rPr lang="pl-PL" alt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701,20 zł (od IX-XII 2013)</a:t>
            </a:r>
            <a:endParaRPr lang="pl-PL" altLang="pl-PL" sz="105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286</a:t>
            </a:r>
            <a:r>
              <a:rPr lang="pl-PL" alt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373,81  zł (od I-VIII 2014)</a:t>
            </a:r>
            <a:endParaRPr lang="pl-PL" altLang="pl-PL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78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3" y="0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2014/2015 – Liczba uczniów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120349"/>
              </p:ext>
            </p:extLst>
          </p:nvPr>
        </p:nvGraphicFramePr>
        <p:xfrm>
          <a:off x="204591" y="584774"/>
          <a:ext cx="11824574" cy="56520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13488"/>
                <a:gridCol w="758992"/>
                <a:gridCol w="758992"/>
                <a:gridCol w="612783"/>
                <a:gridCol w="612783"/>
                <a:gridCol w="612783"/>
                <a:gridCol w="460125"/>
                <a:gridCol w="459050"/>
                <a:gridCol w="459050"/>
                <a:gridCol w="456901"/>
                <a:gridCol w="457975"/>
                <a:gridCol w="376270"/>
                <a:gridCol w="456901"/>
                <a:gridCol w="456901"/>
                <a:gridCol w="457975"/>
                <a:gridCol w="457975"/>
                <a:gridCol w="457975"/>
                <a:gridCol w="997655"/>
              </a:tblGrid>
              <a:tr h="324235">
                <a:tc rowSpan="3">
                  <a:txBody>
                    <a:bodyPr/>
                    <a:lstStyle/>
                    <a:p>
                      <a:pPr marL="1803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Dane  Szkoły 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Zerówka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Szkoła podstawowa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Gimnazjum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Razem 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</a:tr>
              <a:tr h="22447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5 latki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6 latki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 klasa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III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IV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V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VI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III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4418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6 latki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 latki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89553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Zespół Szkół Ogólnokształcących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w Szczytnie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 </a:t>
                      </a:r>
                    </a:p>
                  </a:txBody>
                  <a:tcPr marL="34495" marR="34495" marT="0" marB="0"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288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</a:tr>
              <a:tr h="84301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11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21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21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00776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Zespół Szkół Ogólnokształcących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w Kroczewie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 </a:t>
                      </a:r>
                    </a:p>
                  </a:txBody>
                  <a:tcPr marL="34495" marR="34495" marT="0" marB="0"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217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</a:tr>
              <a:tr h="83178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11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096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Szkoła Podstawowa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w </a:t>
                      </a:r>
                      <a:r>
                        <a:rPr lang="pl-PL" sz="1600" b="1" dirty="0" smtClean="0">
                          <a:effectLst/>
                        </a:rPr>
                        <a:t>Kamienicy</a:t>
                      </a:r>
                      <a:endParaRPr lang="pl-PL" sz="1600" b="1" dirty="0">
                        <a:effectLst/>
                      </a:endParaRP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21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144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</a:tr>
              <a:tr h="8870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Szkoła Podstawowa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w Stróżewie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 </a:t>
                      </a: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11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-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114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 anchor="ctr"/>
                </a:tc>
              </a:tr>
              <a:tr h="17740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 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41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58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64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59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52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37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35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35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37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763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</a:tr>
              <a:tr h="17740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>
                          <a:effectLst/>
                        </a:rPr>
                        <a:t>72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006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Przedszkole w Kroczewie </a:t>
                      </a:r>
                    </a:p>
                  </a:txBody>
                  <a:tcPr marL="34495" marR="34495" marT="0" marB="0"/>
                </a:tc>
                <a:tc gridSpan="1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Razem -25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495" marR="34495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586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0"/>
            <a:ext cx="118245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2014/2015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/>
              <a:t>WYDATKI</a:t>
            </a:r>
            <a:endParaRPr kumimoji="0" lang="pl-PL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656238"/>
              </p:ext>
            </p:extLst>
          </p:nvPr>
        </p:nvGraphicFramePr>
        <p:xfrm>
          <a:off x="1163033" y="1386417"/>
          <a:ext cx="8597912" cy="304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9502"/>
                <a:gridCol w="2474695"/>
                <a:gridCol w="2471214"/>
                <a:gridCol w="1792501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SZKOŁA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Od 1 września 2014 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Do 31 grudnia 2014 r.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Od 1 stycznia 2015 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Do 31 sierpnia 2015 r.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RAZEM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ZSO Kroczewo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692 965,90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1 682 085,06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2 375 050,96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ZSO Szczytno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793 529,89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1 889 052,92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2 682 582,81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SP Kamienica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330 498,25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918 053,99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1 248 552,24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SP Stróżewo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339  852,96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806 740,05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1 146 593,01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Przedszkole w Kroczewie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93 538,01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180 970,97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274 508,98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3815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RAZEM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u="none" strike="noStrike">
                          <a:effectLst/>
                        </a:rPr>
                        <a:t> 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2 250 385,01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5 476 902,99 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7 727 288,00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893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0"/>
            <a:ext cx="118245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2014/2015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/>
              <a:t>SUBWENCJA</a:t>
            </a:r>
            <a:endParaRPr kumimoji="0" lang="pl-PL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133779"/>
              </p:ext>
            </p:extLst>
          </p:nvPr>
        </p:nvGraphicFramePr>
        <p:xfrm>
          <a:off x="2677099" y="1177036"/>
          <a:ext cx="6940627" cy="5257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81831"/>
                <a:gridCol w="3658796"/>
              </a:tblGrid>
              <a:tr h="174612">
                <a:tc>
                  <a:txBody>
                    <a:bodyPr/>
                    <a:lstStyle/>
                    <a:p>
                      <a:pPr marL="14605">
                        <a:lnSpc>
                          <a:spcPct val="115000"/>
                        </a:lnSpc>
                      </a:pPr>
                      <a:r>
                        <a:rPr lang="pl-PL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Miesiąc 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685800">
                        <a:lnSpc>
                          <a:spcPct val="115000"/>
                        </a:lnSpc>
                      </a:pPr>
                      <a:r>
                        <a:rPr lang="pl-PL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Kwota 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wrzesień 2014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432 143,00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październik 2014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432 143,00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listopad 2014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413 339,00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grudzień 2014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430 576,00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styczeń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434 191,00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luty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434 191,00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marzec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882 630,00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kwiecień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437 753,00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maj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437 753,00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czerwiec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437 753,00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lipiec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437 753,00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sierpień 2015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437 753,00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Razem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5 647 978,00</a:t>
                      </a: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848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246221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2014/2015</a:t>
            </a:r>
          </a:p>
        </p:txBody>
      </p:sp>
      <p:sp>
        <p:nvSpPr>
          <p:cNvPr id="3" name="Prostokąt 2"/>
          <p:cNvSpPr/>
          <p:nvPr/>
        </p:nvSpPr>
        <p:spPr>
          <a:xfrm>
            <a:off x="561860" y="751344"/>
            <a:ext cx="109838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b="1" u="sng" dirty="0"/>
              <a:t>POMOC ZDROWOTNA DLA NAUCZYCIELI</a:t>
            </a:r>
            <a:endParaRPr lang="pl-PL" dirty="0"/>
          </a:p>
          <a:p>
            <a:r>
              <a:rPr lang="pl-PL" b="1" dirty="0"/>
              <a:t> </a:t>
            </a:r>
            <a:endParaRPr lang="pl-PL" dirty="0"/>
          </a:p>
          <a:p>
            <a:pPr lvl="0"/>
            <a:r>
              <a:rPr lang="pl-PL" dirty="0"/>
              <a:t>Okres IX-XII 2014 r.</a:t>
            </a:r>
          </a:p>
          <a:p>
            <a:r>
              <a:rPr lang="pl-PL" dirty="0"/>
              <a:t>-wnioskowało 10  nauczycieli  - udzielono pomocy 10 nauczycielom </a:t>
            </a:r>
          </a:p>
          <a:p>
            <a:r>
              <a:rPr lang="pl-PL" dirty="0"/>
              <a:t>-wypłacono łącznie 7 009,89  zł </a:t>
            </a:r>
          </a:p>
          <a:p>
            <a:r>
              <a:rPr lang="pl-PL" dirty="0"/>
              <a:t> </a:t>
            </a:r>
          </a:p>
          <a:p>
            <a:pPr lvl="0"/>
            <a:r>
              <a:rPr lang="pl-PL" dirty="0"/>
              <a:t>Okres I-VIII 2015 r.</a:t>
            </a:r>
          </a:p>
          <a:p>
            <a:r>
              <a:rPr lang="pl-PL" dirty="0"/>
              <a:t>-wnioskowało 6  nauczycieli - udzielono pomocy 2 nauczycielom</a:t>
            </a:r>
          </a:p>
          <a:p>
            <a:r>
              <a:rPr lang="pl-PL" dirty="0"/>
              <a:t>-wypłacono łącznie 3 843,18  zł</a:t>
            </a:r>
          </a:p>
          <a:p>
            <a:r>
              <a:rPr lang="pl-PL" dirty="0"/>
              <a:t> </a:t>
            </a:r>
          </a:p>
          <a:p>
            <a:r>
              <a:rPr lang="pl-PL" dirty="0"/>
              <a:t> </a:t>
            </a:r>
          </a:p>
          <a:p>
            <a:pPr lvl="0"/>
            <a:r>
              <a:rPr lang="pl-PL" b="1" u="sng" dirty="0"/>
              <a:t>AWANS ZAWODOWY NAUCZYCIELI</a:t>
            </a:r>
            <a:endParaRPr lang="pl-PL" dirty="0"/>
          </a:p>
          <a:p>
            <a:r>
              <a:rPr lang="pl-PL" dirty="0"/>
              <a:t> </a:t>
            </a:r>
          </a:p>
          <a:p>
            <a:r>
              <a:rPr lang="pl-PL" dirty="0"/>
              <a:t>W Urzędzie Gminy Załuski przeprowadzono egzamin na nauczyciela mianowanego </a:t>
            </a:r>
            <a:r>
              <a:rPr lang="pl-PL" dirty="0" smtClean="0"/>
              <a:t>w </a:t>
            </a:r>
            <a:r>
              <a:rPr lang="pl-PL" dirty="0"/>
              <a:t>wyniku którego nauczyciel otrzymał mianowanie: </a:t>
            </a:r>
          </a:p>
          <a:p>
            <a:r>
              <a:rPr lang="pl-PL" dirty="0"/>
              <a:t>-Pan Tomasz Czyż ze Szkoły Podstawowej w Kamienicy.</a:t>
            </a:r>
          </a:p>
        </p:txBody>
      </p:sp>
    </p:spTree>
    <p:extLst>
      <p:ext uri="{BB962C8B-B14F-4D97-AF65-F5344CB8AC3E}">
        <p14:creationId xmlns:p14="http://schemas.microsoft.com/office/powerpoint/2010/main" val="355398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246221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2014/2015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3513988"/>
              </p:ext>
            </p:extLst>
          </p:nvPr>
        </p:nvGraphicFramePr>
        <p:xfrm>
          <a:off x="3395709" y="1378053"/>
          <a:ext cx="5442333" cy="45672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2560"/>
                <a:gridCol w="916819"/>
                <a:gridCol w="944646"/>
                <a:gridCol w="944646"/>
                <a:gridCol w="933662"/>
              </a:tblGrid>
              <a:tr h="209550">
                <a:tc rowSpan="3"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 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gridSpan="2"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Karolinowo 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Naborówiec 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097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7795" algn="ctr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Liczba </a:t>
                      </a:r>
                      <a:r>
                        <a:rPr lang="pl-PL" sz="1600" b="1" dirty="0" smtClean="0">
                          <a:effectLst/>
                        </a:rPr>
                        <a:t>dzieci</a:t>
                      </a:r>
                      <a:endParaRPr lang="pl-PL" sz="1600" b="1" dirty="0">
                        <a:effectLst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Liczba dzieci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857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795" algn="ctr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ogółem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Z gminy Załuski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ct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ogółem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Z gminy Załuski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Wrzesień 2014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Październik 2014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Listopad 2014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Grudzień 2014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Styczeń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Luty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21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Marzec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33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24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Kwiecień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30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Maj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36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Czerwiec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36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22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18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Lipiec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44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26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19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71120">
                <a:tc>
                  <a:txBody>
                    <a:bodyPr/>
                    <a:lstStyle/>
                    <a:p>
                      <a:pPr marL="137795" algn="r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Sierpień 2015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43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23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137795" algn="l">
                        <a:lnSpc>
                          <a:spcPct val="115000"/>
                        </a:lnSpc>
                      </a:pPr>
                      <a:r>
                        <a:rPr lang="pl-PL" sz="1600" b="1">
                          <a:effectLst/>
                        </a:rPr>
                        <a:t>27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b="1" dirty="0">
                          <a:effectLst/>
                        </a:rPr>
                        <a:t>19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11948" y="814125"/>
            <a:ext cx="9493955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altLang="pl-PL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NIEPUBLICZNE PRZEDSZKOLE </a:t>
            </a:r>
            <a:r>
              <a:rPr kumimoji="0" lang="pl-PL" altLang="pl-PL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</a:t>
            </a:r>
            <a:r>
              <a:rPr kumimoji="0" lang="pl-PL" altLang="pl-PL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MAŁY MIŚ</a:t>
            </a:r>
            <a:r>
              <a:rPr kumimoji="0" lang="pl-PL" altLang="pl-PL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kumimoji="0" lang="pl-PL" alt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alt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Liczba dzieci w Integracyjnym Niepublicznym Przedszkolu „Mały Miś” w </a:t>
            </a:r>
            <a:r>
              <a:rPr kumimoji="0" lang="pl-PL" alt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Naborówcu</a:t>
            </a:r>
            <a:r>
              <a:rPr kumimoji="0" lang="pl-PL" alt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i Karolinowie:</a:t>
            </a:r>
            <a:endParaRPr kumimoji="0" lang="pl-PL" alt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5934670"/>
            <a:ext cx="98868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altLang="pl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Przekazana dotacja dla „Małego Misia”</a:t>
            </a:r>
            <a:r>
              <a:rPr lang="pl-PL" alt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 roku szkolnym 2014/15 w kwocie: </a:t>
            </a:r>
            <a:endParaRPr lang="pl-PL" altLang="pl-PL" sz="105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125</a:t>
            </a:r>
            <a:r>
              <a:rPr lang="pl-PL" alt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626,67  zł (od IX-XII 2014) za Przedszkole i odział zerowy </a:t>
            </a:r>
            <a:endParaRPr lang="pl-PL" altLang="pl-PL" sz="105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282</a:t>
            </a:r>
            <a:r>
              <a:rPr lang="pl-PL" alt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l-PL" alt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321,39 zł (od I-VIII 2015) za Przedszkole i odział zerowy</a:t>
            </a:r>
            <a:endParaRPr lang="pl-PL" altLang="pl-PL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7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3" y="0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2016/2017 – Liczba uczniów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636705"/>
              </p:ext>
            </p:extLst>
          </p:nvPr>
        </p:nvGraphicFramePr>
        <p:xfrm>
          <a:off x="462709" y="760167"/>
          <a:ext cx="10653311" cy="56082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31655"/>
                <a:gridCol w="1762898"/>
                <a:gridCol w="1762898"/>
                <a:gridCol w="1762898"/>
                <a:gridCol w="1311512"/>
                <a:gridCol w="1621450"/>
              </a:tblGrid>
              <a:tr h="430743">
                <a:tc rowSpan="2">
                  <a:txBody>
                    <a:bodyPr/>
                    <a:lstStyle/>
                    <a:p>
                      <a:pPr marL="1803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Dane  Szkoły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Liczba uczniów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800" b="1">
                          <a:effectLst/>
                        </a:rPr>
                        <a:t>Razem uczniów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800" b="1">
                          <a:effectLst/>
                        </a:rPr>
                        <a:t>Liczba Nauczycieli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 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57656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Zerówka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Szkoła podstawowa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Gimnazjum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 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648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Zespół Szkół Ogólnokształcących                   w Szczytnie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25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124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800" b="1">
                          <a:effectLst/>
                        </a:rPr>
                        <a:t>99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800" b="1">
                          <a:effectLst/>
                        </a:rPr>
                        <a:t>248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30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8648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Zespół Szkół Ogólnokształcących w  Kroczewie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99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97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224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8648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Szkoła Podstawowa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w Kamienicy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 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20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99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-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119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16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8648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Szkoła Podstawowa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w Stróżewie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18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81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-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99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14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295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 </a:t>
                      </a:r>
                      <a:r>
                        <a:rPr lang="pl-PL" sz="1800" b="1" dirty="0" smtClean="0">
                          <a:effectLst/>
                        </a:rPr>
                        <a:t>RAZEM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91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403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196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 690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 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196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</a:rPr>
                        <a:t>Przedszkole w Kroczewie </a:t>
                      </a:r>
                      <a:endParaRPr lang="pl-PL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Razem -25</a:t>
                      </a:r>
                      <a:endParaRPr lang="pl-PL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77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0"/>
            <a:ext cx="118245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2016/2017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/>
              <a:t>WYDATKI</a:t>
            </a:r>
            <a:endParaRPr kumimoji="0" lang="pl-PL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895658"/>
              </p:ext>
            </p:extLst>
          </p:nvPr>
        </p:nvGraphicFramePr>
        <p:xfrm>
          <a:off x="1454227" y="1530372"/>
          <a:ext cx="8207567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6684"/>
                <a:gridCol w="2211765"/>
                <a:gridCol w="2231497"/>
                <a:gridCol w="1847621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</a:rPr>
                        <a:t>SZKOŁA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Od 1 września 2016 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Do 31 grudnia 2016 r.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Od 1 stycznia 2017 r.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Do 31 sierpnia 2017 r.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RAZEM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ZSO Kroczewo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710 527,72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1 570 531,31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2 281 059,03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ZSO Szczytno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818 035,76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1 879 882,95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2 697 918,71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SP Kamienica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290 706,93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772 224,04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1 062 930,97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SP Stróżewo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342 272,10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774 881,12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1 117 153,22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Przedszkole w Kroczewie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84 497,83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185 810,66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270 308,49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3815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RAZEM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u="none" strike="noStrike">
                          <a:effectLst/>
                        </a:rPr>
                        <a:t> 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2 246 040,34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</a:rPr>
                        <a:t>5 183 330 08</a:t>
                      </a:r>
                      <a:endParaRPr lang="pl-PL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7 429 370,42</a:t>
                      </a:r>
                      <a:endParaRPr lang="pl-PL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342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0"/>
            <a:ext cx="118245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2016/2017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/>
              <a:t>SUBWENCJA</a:t>
            </a:r>
            <a:endParaRPr kumimoji="0" lang="pl-PL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01120"/>
              </p:ext>
            </p:extLst>
          </p:nvPr>
        </p:nvGraphicFramePr>
        <p:xfrm>
          <a:off x="1949987" y="1177036"/>
          <a:ext cx="7667740" cy="48131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25642"/>
                <a:gridCol w="4042098"/>
              </a:tblGrid>
              <a:tr h="174612">
                <a:tc>
                  <a:txBody>
                    <a:bodyPr/>
                    <a:lstStyle/>
                    <a:p>
                      <a:pPr marL="14605"/>
                      <a:r>
                        <a:rPr lang="pl-PL" sz="20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Miesiąc 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000" b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Kwota 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wrzesień 2016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439 031,00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październik 2016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439 031,00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listopad 2016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417 875,00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grudzień 2016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437 266,00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styczeń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436 792,00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luty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436 792,00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marzec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815 716,00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kwiecień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422 325,00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maj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422 325,00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czerwiec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422 325,00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lipiec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422 325,00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sierpień 2017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422 325,00</a:t>
                      </a:r>
                    </a:p>
                  </a:txBody>
                  <a:tcPr marL="44450" marR="44450" marT="0" marB="0"/>
                </a:tc>
              </a:tr>
              <a:tr h="3212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Razem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5 534 128,00</a:t>
                      </a: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774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246221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2016/2017</a:t>
            </a:r>
          </a:p>
        </p:txBody>
      </p:sp>
      <p:sp>
        <p:nvSpPr>
          <p:cNvPr id="3" name="Prostokąt 2"/>
          <p:cNvSpPr/>
          <p:nvPr/>
        </p:nvSpPr>
        <p:spPr>
          <a:xfrm>
            <a:off x="0" y="751344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b="1" u="sng" dirty="0"/>
              <a:t>POMOC ZDROWOTNA DLA </a:t>
            </a:r>
            <a:r>
              <a:rPr lang="pl-PL" b="1" u="sng" dirty="0" smtClean="0"/>
              <a:t>NAUCZYCIELI</a:t>
            </a:r>
            <a:endParaRPr lang="pl-PL" dirty="0"/>
          </a:p>
          <a:p>
            <a:pPr lvl="0"/>
            <a:r>
              <a:rPr lang="pl-PL" dirty="0"/>
              <a:t>Okres IX-XII 2016 r.</a:t>
            </a:r>
          </a:p>
          <a:p>
            <a:r>
              <a:rPr lang="pl-PL" dirty="0"/>
              <a:t>-wnioskowało 9  nauczycieli  - udzielono pomocy 9 nauczycielom </a:t>
            </a:r>
          </a:p>
          <a:p>
            <a:r>
              <a:rPr lang="pl-PL" dirty="0"/>
              <a:t>-wypłacono łącznie 15 270,64  zł </a:t>
            </a:r>
          </a:p>
          <a:p>
            <a:r>
              <a:rPr lang="pl-PL" dirty="0"/>
              <a:t> </a:t>
            </a:r>
          </a:p>
          <a:p>
            <a:pPr lvl="0"/>
            <a:r>
              <a:rPr lang="pl-PL" dirty="0"/>
              <a:t>Okres I-VIII 2017 r.</a:t>
            </a:r>
          </a:p>
          <a:p>
            <a:r>
              <a:rPr lang="pl-PL" dirty="0"/>
              <a:t>-wnioskowało 2  nauczycieli - udzielono pomocy 2 nauczycielom </a:t>
            </a:r>
          </a:p>
          <a:p>
            <a:r>
              <a:rPr lang="pl-PL" dirty="0"/>
              <a:t>-wypłacono łącznie 2 379,26   zł</a:t>
            </a:r>
          </a:p>
          <a:p>
            <a:r>
              <a:rPr lang="pl-PL" dirty="0"/>
              <a:t> </a:t>
            </a:r>
          </a:p>
          <a:p>
            <a:pPr lvl="0"/>
            <a:r>
              <a:rPr lang="pl-PL" b="1" u="sng" dirty="0"/>
              <a:t>ZMIANY KADROWE </a:t>
            </a:r>
            <a:endParaRPr lang="pl-PL" dirty="0"/>
          </a:p>
          <a:p>
            <a:r>
              <a:rPr lang="pl-PL" dirty="0"/>
              <a:t>Dnia 3 lipca </a:t>
            </a:r>
            <a:r>
              <a:rPr lang="pl-PL" dirty="0" smtClean="0"/>
              <a:t>2017 r</a:t>
            </a:r>
            <a:r>
              <a:rPr lang="pl-PL" dirty="0"/>
              <a:t>. przeprowadzono konkursy na stanowisko dyrektora:</a:t>
            </a:r>
          </a:p>
          <a:p>
            <a:pPr lvl="0"/>
            <a:r>
              <a:rPr lang="pl-PL" dirty="0"/>
              <a:t>Szkoły Podstawowej im. Jana Pawła II w Kroczewie – po przeprowadzeniu postepowania konkursowego wybrany został Pan Zygmunt Aleksandrowicz. Wójt Gminy Załuski  powierzył stanowisko dyrektora szkoły w Kroczewie od 1 września </a:t>
            </a:r>
            <a:r>
              <a:rPr lang="pl-PL" dirty="0" smtClean="0"/>
              <a:t>2017 r</a:t>
            </a:r>
            <a:r>
              <a:rPr lang="pl-PL" dirty="0"/>
              <a:t>. </a:t>
            </a:r>
            <a:r>
              <a:rPr lang="pl-PL" dirty="0" smtClean="0"/>
              <a:t>do 31.08.2022 r</a:t>
            </a:r>
            <a:r>
              <a:rPr lang="pl-PL" dirty="0"/>
              <a:t>. </a:t>
            </a:r>
          </a:p>
          <a:p>
            <a:pPr lvl="0"/>
            <a:r>
              <a:rPr lang="pl-PL" dirty="0"/>
              <a:t>Szkoły Podstawowej im. Wł. St. Reymonta  w Stróżewie  – po przeprowadzeniu postepowania konkursowego wybrana została Pani Ewa Dylewska. Wójt Gminy Załuski  powierzył stanowisko dyrektora szkoły w Stróżewie od 1 września </a:t>
            </a:r>
            <a:r>
              <a:rPr lang="pl-PL" dirty="0" smtClean="0"/>
              <a:t>2017 r</a:t>
            </a:r>
            <a:r>
              <a:rPr lang="pl-PL" dirty="0"/>
              <a:t>. do </a:t>
            </a:r>
            <a:r>
              <a:rPr lang="pl-PL" dirty="0" smtClean="0"/>
              <a:t>31.08.2022 r. </a:t>
            </a:r>
            <a:endParaRPr lang="pl-PL" dirty="0"/>
          </a:p>
          <a:p>
            <a:pPr lvl="0"/>
            <a:r>
              <a:rPr lang="pl-PL" dirty="0"/>
              <a:t>Szkoły Podstawowej im. ks. Jana Twardowskiego w Kamienicy – konkurs nie został rozstrzygnięty- po zasięgnięciu opinii Rady Pedagogicznej oraz działając  </a:t>
            </a:r>
            <a:r>
              <a:rPr lang="pl-PL" dirty="0" smtClean="0"/>
              <a:t>w </a:t>
            </a:r>
            <a:r>
              <a:rPr lang="pl-PL" dirty="0"/>
              <a:t>porozumieniu z Kuratorium Oświaty w Ciechanowie, Wójt Gminy Załuski powierzył stanowisko dyrektora w szkole w Kamienicy  Pani Zofii Daniszewskiej </a:t>
            </a:r>
            <a:r>
              <a:rPr lang="pl-PL" dirty="0" smtClean="0"/>
              <a:t>od </a:t>
            </a:r>
            <a:r>
              <a:rPr lang="pl-PL" dirty="0"/>
              <a:t>1 września </a:t>
            </a:r>
            <a:r>
              <a:rPr lang="pl-PL" dirty="0" smtClean="0"/>
              <a:t>2017 r</a:t>
            </a:r>
            <a:r>
              <a:rPr lang="pl-PL" dirty="0"/>
              <a:t>. do </a:t>
            </a:r>
            <a:r>
              <a:rPr lang="pl-PL" dirty="0" smtClean="0"/>
              <a:t>31.08.2022 r</a:t>
            </a:r>
            <a:r>
              <a:rPr lang="pl-PL" dirty="0"/>
              <a:t>. </a:t>
            </a:r>
          </a:p>
          <a:p>
            <a:r>
              <a:rPr lang="pl-PL" dirty="0"/>
              <a:t>W związku z długotrwałym zwolnieniem lekarskim Pani Ewy </a:t>
            </a:r>
            <a:r>
              <a:rPr lang="pl-PL" dirty="0" err="1"/>
              <a:t>Siegieńczuk</a:t>
            </a:r>
            <a:r>
              <a:rPr lang="pl-PL" dirty="0"/>
              <a:t> dyrektora Przedszkola w Kroczewie, Wójt Gminy Załuski powierzył pełnienie obowiązków dyrektora </a:t>
            </a:r>
            <a:r>
              <a:rPr lang="pl-PL" dirty="0" smtClean="0"/>
              <a:t>w </a:t>
            </a:r>
            <a:r>
              <a:rPr lang="pl-PL" dirty="0"/>
              <a:t>w/w placówce Pani Teresie Załęskiej od 1.09.2017 r. do czasu powrotu nieobecnego pracownika.  </a:t>
            </a:r>
          </a:p>
        </p:txBody>
      </p:sp>
    </p:spTree>
    <p:extLst>
      <p:ext uri="{BB962C8B-B14F-4D97-AF65-F5344CB8AC3E}">
        <p14:creationId xmlns:p14="http://schemas.microsoft.com/office/powerpoint/2010/main" val="146420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4592" y="246221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OŚWIATA 2016/2017</a:t>
            </a:r>
          </a:p>
        </p:txBody>
      </p:sp>
      <p:sp>
        <p:nvSpPr>
          <p:cNvPr id="3" name="Prostokąt 2"/>
          <p:cNvSpPr/>
          <p:nvPr/>
        </p:nvSpPr>
        <p:spPr>
          <a:xfrm>
            <a:off x="528809" y="1088241"/>
            <a:ext cx="1090669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buClr>
                <a:srgbClr val="FF0000"/>
              </a:buClr>
            </a:pPr>
            <a:r>
              <a:rPr lang="pl-PL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DOWOŻENIE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wyniku przeprowadzonego postepowania o zamówienie publiczne w formie przetargu nieograniczonego wyłoniono przewoźników dowożących uczniów do szkół w gminie Załuski: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trasa nr I-153 km x 2,88 zł brutto  Przewóz Osób Adam Klimkiewicz z Płońska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trasa nr II -120 km x 2,85 zł brutto HM Trans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trasa nr III – 184 km z 2,49 zł brutto  Przewozy Krajowe i Zagraniczne Przasnysz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Najmłodszych uczniów z gminy Załuski oraz uczestników projektu </a:t>
            </a:r>
            <a:r>
              <a:rPr lang="pl-PL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Lepsza Szkoła Lepsze Perspektywy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rozwoził również autobus gminny „GIMBUS”.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Gmina Załuski zapewniła również opiekę w czasie przewozu uczniów- zatrudniono opiekunki Panią Pawlak, </a:t>
            </a: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Pniewską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Żółtowską.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Uczniów niepełnosprawnych i z orzeczeniami z gminy Załuski  do szkół dowoziła firma, która wygrała zapytanie cenowe – HM TRANS  z Płońska – 40 km x 3,21 zł brutto.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Dodatkowo podpisano z 5 rodzicami umowy na zwrot kosztów dowozu  niepełnosprawnych uczniów do szkół.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pl-PL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Koszty dowożenia: </a:t>
            </a:r>
            <a:endParaRPr lang="pl-PL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l-PL" b="1" dirty="0">
                <a:latin typeface="Times New Roman" panose="02020603050405020304" pitchFamily="18" charset="0"/>
                <a:ea typeface="Calibri" panose="020F0502020204030204" pitchFamily="34" charset="0"/>
              </a:rPr>
              <a:t>281 266,29 zł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</a:rPr>
              <a:t>(dowożenie zewnętrzne + dowożenie  uczniów o </a:t>
            </a:r>
            <a:r>
              <a:rPr lang="pl-PL" dirty="0" err="1">
                <a:latin typeface="Times New Roman" panose="02020603050405020304" pitchFamily="18" charset="0"/>
                <a:ea typeface="Calibri" panose="020F0502020204030204" pitchFamily="34" charset="0"/>
              </a:rPr>
              <a:t>kszt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</a:rPr>
              <a:t>. specjalnym  </a:t>
            </a: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+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</a:rPr>
              <a:t>zwrot kosztów dowozu uczniów niepełnosprawnych/ z orzeczeniami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7604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SimSun" panose="02010600030101010101" pitchFamily="2" charset="-122"/>
                <a:cs typeface="Arial" panose="020B0604020202020204" pitchFamily="34" charset="0"/>
              </a:rPr>
              <a:t>SPORT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4593" y="805943"/>
            <a:ext cx="11987407" cy="5719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Jedną z większych dum Gminy Załuski jest Korona Karolinowo, gdzie w 3 grupach wiekowych trenuje (piłkę nożną) około 70 osób. Mamy 2 zespoły młodzieżowe i 1 drużynę seniorską, która w roku 2015 awansowała z „B” Klasy COOZPN do Klasy „A” i gra tam do chwili obecnej.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Drużyna juniorów młodszych występuje w I Lidze Okręgowej </a:t>
            </a: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COOZPN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rywalizuje z takimi drużynami jak Ciechanów, Ostrołęka czy Przasnysz.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Zespół młodzików rywalizację w swojej grupie rozpoczął w obecnym sezonie i też za swoich przeciwników ma mocnych rywali z Ciechanowa, Mławy, Żuromina czy Płońska.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Zajęcia odbywają się pod okiem dwóch trenerów, którzy posiadają odpowiednie uprawnienia do prowadzenia zespołów piłkarskich w odpowiedniej klasie rozgrywkowej.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Treningi to dobra forma spędzania wolnego czasu a zarazem możliwość rozwijania swoich umiejętności.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Wyjazdy na mecze jak i rozgrywane te na boisku w Karolinowie to nie tylko rywalizacja sportowa, ale również forma promocji Gminy</a:t>
            </a: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00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SPORT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4593" y="760244"/>
            <a:ext cx="11987407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Corocznie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 patronatem Wójta Gminy Załuski organizowane są zawody sportowe dla dzieci i młodzieży szkolnej oraz strażaków OSP.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Każdego roku tuż po feriach zimowych rozgrywany jest turniej tenisa stołowego dla dzieci i młodzieży oraz strażaków.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okresie wiosennym szkoły rywalizują o mistrzostwo Gminy Załuski w turnieju piłki nożnej.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 roku w grudniu rozgrywany jest powiatowy turniej piłki siatkowej chłopców o Puchar Wójta Gminy Załuski.   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ramach funduszu sołeckiego w 2017 roku został zakupiony i przekazany sprzęt sportowy dla szkoły Podstawowej w Szczytnie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Każdego roku uczniowie ze szkoły w Szczytnie biorą udział w eliminacjach powiatowych Turnieju Bezpieczeństwa w Ruchu Drogowym, gdzie zajmują wysokie miejsca i awansują do kolejnych etapów.</a:t>
            </a: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Należy też wspomnieć że we wrześniu </a:t>
            </a:r>
            <a:r>
              <a:rPr lang="pl-PL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2018 r. </a:t>
            </a:r>
            <a:r>
              <a:rPr lang="pl-P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została oddana do użytku nowoczesna sala gimnastyczna przy szkole podstawowej w Kamienicy, z której oprócz uczniów mogą też korzystać pozostali mieszkańcy gminy.</a:t>
            </a:r>
            <a:endParaRPr lang="pl-PL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9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Zagospodarowanie Przestrzenne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4593" y="760244"/>
            <a:ext cx="1198740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Rok 2014</a:t>
            </a:r>
            <a:endParaRPr lang="pl-PL" dirty="0"/>
          </a:p>
          <a:p>
            <a:r>
              <a:rPr lang="pl-PL" dirty="0"/>
              <a:t>W sprawach dotyczących podziału nieruchomości wszczęto 16 postępowań w tym 10 zakończonych zostało wydaniem decyzji zatwierdzającej podział a 6 postanowieniem o zgodności wstępnego projektu podziału</a:t>
            </a:r>
          </a:p>
          <a:p>
            <a:r>
              <a:rPr lang="pl-PL" dirty="0"/>
              <a:t>Wydano 33 decyzje o warunkach zabudowy oraz 2 decyzje o lokalizacji inwestycji celu publicznego.</a:t>
            </a:r>
          </a:p>
          <a:p>
            <a:r>
              <a:rPr lang="pl-PL" b="1" dirty="0"/>
              <a:t>Rok 2015</a:t>
            </a:r>
            <a:endParaRPr lang="pl-PL" dirty="0"/>
          </a:p>
          <a:p>
            <a:r>
              <a:rPr lang="pl-PL" dirty="0"/>
              <a:t>W sprawach dotyczących podziału nieruchomości wszczęto 24 postępowań w tym 11 zakończonych zostało wydaniem decyzji zatwierdzającej podział a 13 postanowieniem o zgodności wstępnego projektu podziału</a:t>
            </a:r>
          </a:p>
          <a:p>
            <a:r>
              <a:rPr lang="pl-PL" dirty="0"/>
              <a:t>Wydano 30 decyzji o warunkach zabudowy w tym 2 decyzje o umorzeniu postępowania oraz 10 decyzji o lokalizacji inwestycji celu publicznego w tym 1 decyzja o umorzeniu postępowania.</a:t>
            </a:r>
          </a:p>
          <a:p>
            <a:r>
              <a:rPr lang="pl-PL" dirty="0"/>
              <a:t>Uchwalenie planu miejscowego obejmującego fragmenty terenu w miejscowości </a:t>
            </a:r>
            <a:r>
              <a:rPr lang="pl-PL" dirty="0" err="1"/>
              <a:t>Gostolin</a:t>
            </a:r>
            <a:r>
              <a:rPr lang="pl-PL" dirty="0"/>
              <a:t>.</a:t>
            </a:r>
          </a:p>
          <a:p>
            <a:r>
              <a:rPr lang="pl-PL" b="1" dirty="0"/>
              <a:t>Rok 2016</a:t>
            </a:r>
            <a:endParaRPr lang="pl-PL" dirty="0"/>
          </a:p>
          <a:p>
            <a:r>
              <a:rPr lang="pl-PL" dirty="0"/>
              <a:t>Gmina Załuski stała się właścicielem 2,4195 ha gruntów stanowiących drogi na podstawie 7 decyzji Wojewody Mazowieckiego z 2016 roku.</a:t>
            </a:r>
          </a:p>
          <a:p>
            <a:r>
              <a:rPr lang="pl-PL" dirty="0"/>
              <a:t>W sprawach dotyczących podziału nieruchomości wszczęto 45 postępowań w tym 19 zakończonych zostało wydaniem decyzji zatwierdzającej podział a 26 postanowieniem o zgodności wstępnego projektu podziału</a:t>
            </a:r>
          </a:p>
          <a:p>
            <a:r>
              <a:rPr lang="pl-PL" dirty="0"/>
              <a:t>W 2016 r na podstawie decyzji zatwierdzającej podział nieruchomości na własność Gminy Załuski przejęto 0,0783 ha gruntów.</a:t>
            </a:r>
          </a:p>
          <a:p>
            <a:r>
              <a:rPr lang="pl-PL" dirty="0"/>
              <a:t>Ponadto aktem notarialnym Rep A 11256/2016 z dnia 28.09.2016 r Gmina Załuski nabyła dz. 36  o powierzchni 8,3648 ha w Kroczewie, stanowiącą pozostałość Parku Podworskiego w Kroczewie za cenę 492 000,00 zł brutto.</a:t>
            </a:r>
          </a:p>
          <a:p>
            <a:r>
              <a:rPr lang="pl-PL" dirty="0"/>
              <a:t>Wydano 31 decyzji o warunkach zabudowy w tym 1 decyzje o umorzeniu postępowania oraz 7 decyzji o lokalizacji inwestycji celu publicznego w tym 1 decyzja o umorzeniu postępowania.</a:t>
            </a:r>
          </a:p>
          <a:p>
            <a:r>
              <a:rPr lang="pl-PL" dirty="0"/>
              <a:t>Uchwalenie planu miejscowego dla terenu działek nr 70/5 i 70/17 oraz dz. nr 118, 119 i 120                  w m. Załuski.</a:t>
            </a:r>
          </a:p>
        </p:txBody>
      </p:sp>
    </p:spTree>
    <p:extLst>
      <p:ext uri="{BB962C8B-B14F-4D97-AF65-F5344CB8AC3E}">
        <p14:creationId xmlns:p14="http://schemas.microsoft.com/office/powerpoint/2010/main" val="354896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Zagospodarowanie Przestrzenne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4593" y="760244"/>
            <a:ext cx="1198740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Rok 2017</a:t>
            </a:r>
            <a:endParaRPr lang="pl-PL" dirty="0"/>
          </a:p>
          <a:p>
            <a:r>
              <a:rPr lang="pl-PL" dirty="0"/>
              <a:t>Na podstawie 27 Decyzji Wojewody Mazowieckiego z 2017 roku stwierdzono nabycie przez Gminę Załuski z mocy prawa własności gruntów stanowiących 8,3415 ha dróg.</a:t>
            </a:r>
          </a:p>
          <a:p>
            <a:r>
              <a:rPr lang="pl-PL" dirty="0"/>
              <a:t>W sprawach dotyczących podziału nieruchomości wszczęto 35 postępowań w tym 19 zakończonych zostało wydaniem decyzji zatwierdzającej podział a 16 postanowieniem o zgodności wstępnego projektu podziału</a:t>
            </a:r>
          </a:p>
          <a:p>
            <a:r>
              <a:rPr lang="pl-PL" dirty="0"/>
              <a:t>Na mocy decyzji zatwierdzającej podział nieruchomości w 2017 r Gmina Załuski stała się właścicielem 0,4315 ha dróg.</a:t>
            </a:r>
          </a:p>
          <a:p>
            <a:r>
              <a:rPr lang="pl-PL" dirty="0"/>
              <a:t>Jednocześnie informuję, że:</a:t>
            </a:r>
          </a:p>
          <a:p>
            <a:r>
              <a:rPr lang="pl-PL" dirty="0"/>
              <a:t>- aktem notarialnym Rep A Nr 3026/2017 z dnia 17-03-2017 Gmina Załuski sprzedała Państwu Wiolecie i Krzysztofowi Jackowi małż. </a:t>
            </a:r>
            <a:r>
              <a:rPr lang="pl-PL" dirty="0" err="1"/>
              <a:t>Cychowskim</a:t>
            </a:r>
            <a:r>
              <a:rPr lang="pl-PL" dirty="0"/>
              <a:t> dz. 26/15 o pow. 0,0800 ha, położoną w Wilamach za cenę 4912,00 zł</a:t>
            </a:r>
          </a:p>
          <a:p>
            <a:r>
              <a:rPr lang="pl-PL" dirty="0"/>
              <a:t>- aktem notarialnym Rep A Nr 8118/2017 z dnia 13-07-2017 roku Gmina Załuski dokonała zamiany nieruchomości w ten sposób, że działka 163/9 o pow. 0,3500 ha położonej w obrębie Wrońska stała się własnością Państwa Andrzeja i Małgorzaty małż. Gielewskich a Państwo Gilewscy przenieśli na rzecz Gminy Załuski działkę nr 351/7 o pow. 0,1000 ha, położona w obrębie Szczytno. Wartość działki nr 163/9 została określona na 17 000,00 a działki 351/7 na kwotę 17 000,00 zł. </a:t>
            </a:r>
          </a:p>
          <a:p>
            <a:r>
              <a:rPr lang="pl-PL" dirty="0"/>
              <a:t>Wydano 42 decyzje o warunkach zabudowy oraz 6 decyzji o lokalizacji inwestycji celu publicznego w tym 1 decyzja o umorzeniu postępowania.</a:t>
            </a:r>
          </a:p>
          <a:p>
            <a:r>
              <a:rPr lang="pl-PL" dirty="0"/>
              <a:t>Uchwalenie planu miejscowego obejmującego fragment terenu w miejscowości Szczytno.</a:t>
            </a:r>
          </a:p>
          <a:p>
            <a:r>
              <a:rPr lang="pl-PL" dirty="0"/>
              <a:t>Uchwalenie „Programu rewitalizacji dla Gminy Załuski na lata 2017 – 2020”.</a:t>
            </a:r>
          </a:p>
          <a:p>
            <a:r>
              <a:rPr lang="pl-PL" dirty="0"/>
              <a:t>Na opracowanie Programu rewitalizacji dla Gminy Załuski, Gmina otrzymała dofinansowanie w kwocie 30 110,00 zł.</a:t>
            </a:r>
          </a:p>
        </p:txBody>
      </p:sp>
    </p:spTree>
    <p:extLst>
      <p:ext uri="{BB962C8B-B14F-4D97-AF65-F5344CB8AC3E}">
        <p14:creationId xmlns:p14="http://schemas.microsoft.com/office/powerpoint/2010/main" val="4266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Zagospodarowanie Przestrzenne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4593" y="760244"/>
            <a:ext cx="1198740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Rok </a:t>
            </a:r>
            <a:r>
              <a:rPr lang="pl-PL" b="1" dirty="0" smtClean="0"/>
              <a:t>2018</a:t>
            </a:r>
            <a:endParaRPr lang="pl-PL" dirty="0"/>
          </a:p>
          <a:p>
            <a:r>
              <a:rPr lang="pl-PL" dirty="0"/>
              <a:t>Na podstawie 3 decyzji Wojewody Mazowieckiego Gmina Załuski stała się właścicielem 0,6600 ha gruntów stanowiących drogi</a:t>
            </a:r>
            <a:r>
              <a:rPr lang="pl-PL" dirty="0" smtClean="0"/>
              <a:t>.</a:t>
            </a:r>
            <a:endParaRPr lang="pl-PL" dirty="0"/>
          </a:p>
          <a:p>
            <a:r>
              <a:rPr lang="pl-PL" dirty="0"/>
              <a:t>W sprawach dotyczących podziału nieruchomości wszczęto 41 postępowań w tym 19 zakończonych zostało wydaniem decyzji zatwierdzającej podział (1 sprawa w toku) a 20 postanowieniem o zgodności wstępnego projektu podziału (1 sprawa w toku).</a:t>
            </a:r>
          </a:p>
          <a:p>
            <a:r>
              <a:rPr lang="pl-PL" dirty="0"/>
              <a:t>Na podstawie decyzji zatwierdzającej podział nieruchomości Gmina Załuski przejęła 0,0118 ha.</a:t>
            </a:r>
          </a:p>
          <a:p>
            <a:r>
              <a:rPr lang="pl-PL" dirty="0"/>
              <a:t>Na podstawie decyzji Starosty Płońskiego znak AB.6740.203.2018 (dot. rozbudowy drogi gminnej nr 301232W w Szczytnie) Gmina Załuski nabyła 0,4852 ha gruntu.</a:t>
            </a:r>
          </a:p>
          <a:p>
            <a:r>
              <a:rPr lang="pl-PL" dirty="0"/>
              <a:t>Na podstawie decyzji Starosty Płońskiego znak AB.6740.187.2018 (dot. rozbudowy drogi gminnej w Zdunowie) Gmina Załuski nabyła 0,2283 ha</a:t>
            </a:r>
            <a:r>
              <a:rPr lang="pl-PL" dirty="0" smtClean="0"/>
              <a:t>.</a:t>
            </a:r>
            <a:endParaRPr lang="pl-PL" dirty="0"/>
          </a:p>
          <a:p>
            <a:r>
              <a:rPr lang="pl-PL" dirty="0"/>
              <a:t>Ponadto w 2018 roku Zarządzeniem Wójta Gminy Załuski Nr 0050.23.2018 z dnia 08-06-2018 powołano Komitet Rewitalizacji.</a:t>
            </a:r>
          </a:p>
          <a:p>
            <a:r>
              <a:rPr lang="pl-PL" dirty="0"/>
              <a:t>Na 16 października 2018 r na godz. 10.00 zaplanowano I przetarg ustny nieograniczony na sprzedaż nieruchomości położonych w Kroczewie, oznaczonych nr 445 i 446/2 o łącznej pow. 1,1 ha. Cena wywoławcza 495 000,00 zł.</a:t>
            </a:r>
          </a:p>
          <a:p>
            <a:r>
              <a:rPr lang="pl-PL" dirty="0"/>
              <a:t>Do obecnej chwili wpłynęły 24 wnioski o wydanie decyzji o warunkach zabudowy w tym wydanych 20 decyzji. Do pozostałych wniosków prowadzone jest postępowanie administracyjne wymagane przed wydaniem decyzji.</a:t>
            </a:r>
          </a:p>
          <a:p>
            <a:r>
              <a:rPr lang="pl-PL" dirty="0"/>
              <a:t>Wpłynęło 5 wniosków o wydanie decyzji o lokalizacji inwestycji celu publicznego. Wydano               4 decyzje. W stosunku do 1 wniosku jest prowadzone postępowanie administracyjne wymagane przed wydaniem decyzji.</a:t>
            </a:r>
          </a:p>
          <a:p>
            <a:r>
              <a:rPr lang="pl-PL" dirty="0"/>
              <a:t>Trwają prace planistyczne nad sporządzeniem nowego studium uwarunkowań i kierunków zagospodarowania  przestrzennego dla terenu gminy Załuski. </a:t>
            </a:r>
          </a:p>
          <a:p>
            <a:r>
              <a:rPr lang="pl-PL" dirty="0"/>
              <a:t>Na etapie uzgodnienia i zaopiniowania projektu </a:t>
            </a:r>
            <a:r>
              <a:rPr lang="pl-PL" dirty="0" err="1"/>
              <a:t>suikzp</a:t>
            </a:r>
            <a:r>
              <a:rPr lang="pl-PL" dirty="0"/>
              <a:t> przez właściwe jednostki, Mazowiecki Wojewódzki Konserwator Zabytków i Zarząd Województwa Mazowieckiego negatywnie zaopiniowały projekt </a:t>
            </a:r>
            <a:r>
              <a:rPr lang="pl-PL" dirty="0" err="1"/>
              <a:t>suikzp</a:t>
            </a:r>
            <a:r>
              <a:rPr lang="pl-PL" dirty="0"/>
              <a:t>. Obecnie wykonawca uwzględnia uwagi jednostek celem przekazania do ponownego zaopiniowania.</a:t>
            </a:r>
          </a:p>
        </p:txBody>
      </p:sp>
    </p:spTree>
    <p:extLst>
      <p:ext uri="{BB962C8B-B14F-4D97-AF65-F5344CB8AC3E}">
        <p14:creationId xmlns:p14="http://schemas.microsoft.com/office/powerpoint/2010/main" val="410247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DROGI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62838" y="570351"/>
            <a:ext cx="11987407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Bieżące remonty – 2014 r</a:t>
            </a:r>
            <a:endParaRPr lang="pl-PL" sz="1600" dirty="0"/>
          </a:p>
          <a:p>
            <a:pPr lvl="0"/>
            <a:r>
              <a:rPr lang="pl-PL" dirty="0"/>
              <a:t>Uzupełnianie ubytków asfaltu   - 13 776,00 zł</a:t>
            </a:r>
          </a:p>
          <a:p>
            <a:pPr lvl="0"/>
            <a:r>
              <a:rPr lang="pl-PL" dirty="0"/>
              <a:t>Przepust Naborowo                   -   1 845,00 zł   </a:t>
            </a:r>
          </a:p>
          <a:p>
            <a:pPr lvl="0"/>
            <a:r>
              <a:rPr lang="pl-PL" dirty="0"/>
              <a:t>-”-          Wrońska                      -      738,00 zł</a:t>
            </a:r>
          </a:p>
          <a:p>
            <a:r>
              <a:rPr lang="pl-PL" dirty="0"/>
              <a:t>                            -----------------------------------------------------</a:t>
            </a:r>
          </a:p>
          <a:p>
            <a:r>
              <a:rPr lang="pl-PL" dirty="0"/>
              <a:t>                                                                 </a:t>
            </a:r>
            <a:r>
              <a:rPr lang="pl-PL" b="1" dirty="0"/>
              <a:t>   16 359,00 zł</a:t>
            </a:r>
            <a:endParaRPr lang="pl-PL" dirty="0"/>
          </a:p>
          <a:p>
            <a:pPr lvl="1"/>
            <a:r>
              <a:rPr lang="pl-PL" dirty="0"/>
              <a:t>Bieżące utrzymanie wiosna        -  83 886,00 zł</a:t>
            </a:r>
          </a:p>
          <a:p>
            <a:pPr lvl="1"/>
            <a:r>
              <a:rPr lang="pl-PL" dirty="0"/>
              <a:t>-”-                            jesień          - 106 356,87 zł  + 19 778,40 =</a:t>
            </a:r>
            <a:r>
              <a:rPr lang="pl-PL" b="1" dirty="0"/>
              <a:t> 126 135,27 zł </a:t>
            </a:r>
            <a:r>
              <a:rPr lang="pl-PL" dirty="0"/>
              <a:t> MIK</a:t>
            </a:r>
          </a:p>
          <a:p>
            <a:pPr lvl="1"/>
            <a:r>
              <a:rPr lang="pl-PL" dirty="0"/>
              <a:t>Koszenie poboczy Naborowo    -     2 102,40 zł</a:t>
            </a:r>
          </a:p>
          <a:p>
            <a:r>
              <a:rPr lang="pl-PL" dirty="0"/>
              <a:t>                           -------------------------------------------------------</a:t>
            </a:r>
          </a:p>
          <a:p>
            <a:r>
              <a:rPr lang="pl-PL" dirty="0"/>
              <a:t>                                                                         </a:t>
            </a:r>
            <a:r>
              <a:rPr lang="pl-PL" b="1" dirty="0"/>
              <a:t>192 345,27 zł</a:t>
            </a:r>
            <a:endParaRPr lang="pl-PL" dirty="0"/>
          </a:p>
          <a:p>
            <a:r>
              <a:rPr lang="pl-PL" dirty="0"/>
              <a:t> </a:t>
            </a:r>
          </a:p>
          <a:p>
            <a:pPr lvl="0"/>
            <a:r>
              <a:rPr lang="pl-PL" dirty="0"/>
              <a:t>Wiaty przystankowe wiosna            - 1 296,00 zł</a:t>
            </a:r>
          </a:p>
          <a:p>
            <a:pPr lvl="0"/>
            <a:r>
              <a:rPr lang="pl-PL" dirty="0"/>
              <a:t>-”-                             jesień               - 1 296,00 zł   Suski</a:t>
            </a:r>
          </a:p>
          <a:p>
            <a:r>
              <a:rPr lang="pl-PL" dirty="0"/>
              <a:t>                               -------------------------------------------------------</a:t>
            </a:r>
          </a:p>
          <a:p>
            <a:r>
              <a:rPr lang="pl-PL" dirty="0"/>
              <a:t>                                                                       </a:t>
            </a:r>
            <a:r>
              <a:rPr lang="pl-PL" b="1" dirty="0"/>
              <a:t>  2 592,00 zł</a:t>
            </a:r>
            <a:endParaRPr lang="pl-PL" dirty="0"/>
          </a:p>
          <a:p>
            <a:r>
              <a:rPr lang="pl-PL" dirty="0"/>
              <a:t> </a:t>
            </a:r>
          </a:p>
          <a:p>
            <a:pPr lvl="1"/>
            <a:r>
              <a:rPr lang="pl-PL" dirty="0"/>
              <a:t>Koszenie </a:t>
            </a:r>
            <a:r>
              <a:rPr lang="pl-PL" dirty="0" smtClean="0"/>
              <a:t>poboczy  </a:t>
            </a:r>
            <a:r>
              <a:rPr lang="pl-PL" dirty="0"/>
              <a:t>( ok. 60 km dróg )  - 12 960,00 zł</a:t>
            </a:r>
          </a:p>
          <a:p>
            <a:pPr lvl="1"/>
            <a:r>
              <a:rPr lang="pl-PL" dirty="0"/>
              <a:t>   dodatkowe                                        -   4 266,00 zł  </a:t>
            </a:r>
          </a:p>
          <a:p>
            <a:r>
              <a:rPr lang="pl-PL" dirty="0"/>
              <a:t>                             -----------------------------------------------------------</a:t>
            </a:r>
          </a:p>
          <a:p>
            <a:r>
              <a:rPr lang="pl-PL" dirty="0"/>
              <a:t>                                                                             </a:t>
            </a:r>
            <a:r>
              <a:rPr lang="pl-PL" b="1" dirty="0"/>
              <a:t>    17 226,00 </a:t>
            </a:r>
            <a:r>
              <a:rPr lang="pl-PL" b="1" dirty="0" smtClean="0"/>
              <a:t>zł</a:t>
            </a:r>
            <a:endParaRPr lang="pl-PL" dirty="0"/>
          </a:p>
          <a:p>
            <a:pPr lvl="1"/>
            <a:r>
              <a:rPr lang="pl-PL" dirty="0"/>
              <a:t>Krzaki Przyborowice                      -   1 080,00 zł</a:t>
            </a:r>
          </a:p>
          <a:p>
            <a:pPr lvl="1"/>
            <a:r>
              <a:rPr lang="pl-PL" dirty="0"/>
              <a:t>-”-        Naborowo                           -   1 296,00 zł  </a:t>
            </a:r>
          </a:p>
          <a:p>
            <a:r>
              <a:rPr lang="pl-PL" dirty="0"/>
              <a:t>                           -------------------------------------------------------------</a:t>
            </a:r>
          </a:p>
          <a:p>
            <a:r>
              <a:rPr lang="pl-PL" dirty="0"/>
              <a:t>                                                       </a:t>
            </a:r>
            <a:r>
              <a:rPr lang="pl-PL" b="1" dirty="0"/>
              <a:t>      2 376,00 zł</a:t>
            </a:r>
            <a:endParaRPr lang="pl-PL" dirty="0"/>
          </a:p>
          <a:p>
            <a:r>
              <a:rPr lang="pl-PL" dirty="0"/>
              <a:t>                                   RAZEM  :   </a:t>
            </a:r>
            <a:r>
              <a:rPr lang="pl-PL" b="1" dirty="0"/>
              <a:t>    250  676 ,67 zł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345261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2838" y="22116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DROGI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204593" y="760244"/>
            <a:ext cx="1198740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Remonty –   2015 r</a:t>
            </a:r>
            <a:endParaRPr lang="pl-PL" dirty="0"/>
          </a:p>
          <a:p>
            <a:r>
              <a:rPr lang="pl-PL" b="1" i="1" dirty="0"/>
              <a:t>Dowóz żwiru i profilowanie poboczy ( ok. 50km ), u</a:t>
            </a:r>
            <a:r>
              <a:rPr lang="pl-PL" dirty="0"/>
              <a:t>zupełnienie ubytków asfaltu  w drogach asfaltowych – 100 m2 ,  remont zjazdu  – 1szt, budowa przepustów 2 szt. o długości  14 m ( .Ø  500 i Ø 300 ),oczyszczenie poboczy i ścieku 2120 m2 odmulenie rowów – 600 m , naprawa i ustawienie znaków pionowych – 10 </a:t>
            </a:r>
            <a:r>
              <a:rPr lang="pl-PL" dirty="0" err="1"/>
              <a:t>szt</a:t>
            </a:r>
            <a:r>
              <a:rPr lang="pl-PL" dirty="0"/>
              <a:t>, sprzątanie zatok i wiat przystankowych – 14 szt., uzupełnienie łuków dróg destruktem – 9 t, usuwanie krzaków – 1 640 m2,</a:t>
            </a:r>
            <a:r>
              <a:rPr lang="pl-PL" b="1" i="1" dirty="0"/>
              <a:t> </a:t>
            </a:r>
            <a:r>
              <a:rPr lang="pl-PL" dirty="0"/>
              <a:t>transport żużlu – 100 t.  Ogólny koszt remontów  -  </a:t>
            </a:r>
            <a:r>
              <a:rPr lang="pl-PL" b="1" dirty="0"/>
              <a:t>180 </a:t>
            </a:r>
            <a:r>
              <a:rPr lang="pl-PL" b="1" dirty="0" smtClean="0"/>
              <a:t>tys. </a:t>
            </a:r>
            <a:r>
              <a:rPr lang="pl-PL" b="1" dirty="0"/>
              <a:t>zł.</a:t>
            </a:r>
            <a:endParaRPr lang="pl-PL" dirty="0"/>
          </a:p>
          <a:p>
            <a:r>
              <a:rPr lang="pl-PL" dirty="0"/>
              <a:t>                                                                                      </a:t>
            </a:r>
          </a:p>
          <a:p>
            <a:r>
              <a:rPr lang="pl-PL" i="1" dirty="0"/>
              <a:t>                                                 </a:t>
            </a:r>
            <a:r>
              <a:rPr lang="pl-PL" b="1" i="1" dirty="0"/>
              <a:t>Remonty -  2016 r</a:t>
            </a:r>
            <a:endParaRPr lang="pl-PL" dirty="0"/>
          </a:p>
          <a:p>
            <a:r>
              <a:rPr lang="pl-PL" b="1" dirty="0"/>
              <a:t>1. Ubytki asfaltu</a:t>
            </a:r>
            <a:r>
              <a:rPr lang="pl-PL" dirty="0"/>
              <a:t>,</a:t>
            </a:r>
            <a:r>
              <a:rPr lang="pl-PL" b="1" dirty="0"/>
              <a:t> oczyszczenie ścieków i studzienek, dowóz żwiru i profilowanie</a:t>
            </a:r>
            <a:r>
              <a:rPr lang="pl-PL" dirty="0"/>
              <a:t>                                                                                                     </a:t>
            </a:r>
          </a:p>
          <a:p>
            <a:r>
              <a:rPr lang="pl-PL" b="1" dirty="0"/>
              <a:t>3.  Koszenie poboczy dróg.</a:t>
            </a:r>
            <a:endParaRPr lang="pl-PL" dirty="0"/>
          </a:p>
          <a:p>
            <a:r>
              <a:rPr lang="pl-PL" dirty="0"/>
              <a:t>             -  długość dróg  80 km  x 2 =  160 km  ( 320 km poboczy )</a:t>
            </a:r>
          </a:p>
          <a:p>
            <a:r>
              <a:rPr lang="pl-PL" dirty="0"/>
              <a:t>            -  kosiarka bijakowa , ręczne koszenie rowów, karczowanie krzaków</a:t>
            </a:r>
          </a:p>
          <a:p>
            <a:r>
              <a:rPr lang="pl-PL" dirty="0"/>
              <a:t>               z utylizacją     160 km.  </a:t>
            </a:r>
          </a:p>
          <a:p>
            <a:r>
              <a:rPr lang="pl-PL" b="1" dirty="0"/>
              <a:t>Łączny koszt robót  -  </a:t>
            </a:r>
            <a:r>
              <a:rPr lang="pl-PL" b="1"/>
              <a:t>190 </a:t>
            </a:r>
            <a:r>
              <a:rPr lang="pl-PL" b="1" smtClean="0"/>
              <a:t>tys. </a:t>
            </a:r>
            <a:r>
              <a:rPr lang="pl-PL" b="1" dirty="0"/>
              <a:t>zł.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2134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67431" y="1107921"/>
            <a:ext cx="1182456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7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Najważniejsze inwestycje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7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 wybrane zakupy</a:t>
            </a:r>
            <a:r>
              <a:rPr lang="pl-PL" altLang="zh-CN" sz="7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endParaRPr lang="pl-PL" altLang="zh-CN" sz="7200" b="1" dirty="0" smtClean="0"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7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2015 - 2018</a:t>
            </a:r>
            <a:endParaRPr kumimoji="0" lang="pl-PL" altLang="zh-CN" sz="7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0471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- 2015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2708" y="686844"/>
            <a:ext cx="106422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/>
              <a:t>wykonano utwardzenie drogi tłuczniem we wsi Zdunowo Trzcianna  o dł.1,1 </a:t>
            </a:r>
            <a:r>
              <a:rPr lang="pl-PL" sz="2400" b="1" dirty="0" smtClean="0"/>
              <a:t>km</a:t>
            </a:r>
          </a:p>
          <a:p>
            <a:endParaRPr lang="pl-PL" sz="2400" b="1" dirty="0"/>
          </a:p>
          <a:p>
            <a:r>
              <a:rPr lang="pl-PL" sz="2400" b="1" dirty="0"/>
              <a:t>               </a:t>
            </a:r>
            <a:r>
              <a:rPr lang="pl-PL" sz="2400" b="1" dirty="0" smtClean="0"/>
              <a:t>wartość inwestycji: 139 394,07 zł </a:t>
            </a:r>
          </a:p>
          <a:p>
            <a:r>
              <a:rPr lang="pl-PL" sz="2400" b="1" dirty="0" smtClean="0"/>
              <a:t>                         dotacja FOGR   58 000,00 zł</a:t>
            </a:r>
            <a:endParaRPr lang="pl-PL" sz="2400" b="1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906" y="2160434"/>
            <a:ext cx="6268993" cy="469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9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- 2015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75422" y="686844"/>
            <a:ext cx="112702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/>
              <a:t>Wybudowano wiaty przystankowe </a:t>
            </a:r>
            <a:r>
              <a:rPr lang="pl-PL" sz="2400" dirty="0" smtClean="0"/>
              <a:t>wsiach:</a:t>
            </a:r>
          </a:p>
          <a:p>
            <a:r>
              <a:rPr lang="pl-PL" sz="2400" dirty="0" smtClean="0"/>
              <a:t>Naborowo  </a:t>
            </a:r>
            <a:r>
              <a:rPr lang="pl-PL" sz="2400" b="1" dirty="0" smtClean="0"/>
              <a:t>3 500 zł</a:t>
            </a:r>
          </a:p>
          <a:p>
            <a:r>
              <a:rPr lang="pl-PL" sz="2400" dirty="0" smtClean="0"/>
              <a:t>Kamienicy Wygodzie </a:t>
            </a:r>
            <a:r>
              <a:rPr lang="pl-PL" sz="2400" dirty="0"/>
              <a:t>za </a:t>
            </a:r>
            <a:r>
              <a:rPr lang="pl-PL" sz="2400" b="1" dirty="0" smtClean="0"/>
              <a:t>3 500 zł  </a:t>
            </a:r>
            <a:endParaRPr lang="pl-PL" sz="2400" b="1" dirty="0"/>
          </a:p>
          <a:p>
            <a:r>
              <a:rPr lang="pl-PL" sz="2400" dirty="0" smtClean="0"/>
              <a:t>Zamontowano </a:t>
            </a:r>
            <a:r>
              <a:rPr lang="pl-PL" sz="2400" dirty="0"/>
              <a:t>oświetlenie uliczne we wsi Kamienica – 3 oprawy – </a:t>
            </a:r>
            <a:r>
              <a:rPr lang="pl-PL" sz="2400" b="1" dirty="0" smtClean="0"/>
              <a:t>8 000 </a:t>
            </a:r>
            <a:r>
              <a:rPr lang="pl-PL" sz="2400" b="1" dirty="0"/>
              <a:t>zł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080" y="2338335"/>
            <a:ext cx="6669127" cy="443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3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- 2015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838200" y="914400"/>
          <a:ext cx="10510091" cy="13222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24522"/>
                <a:gridCol w="2985569"/>
              </a:tblGrid>
              <a:tr h="13222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50" dirty="0">
                          <a:effectLst/>
                        </a:rPr>
                        <a:t>„Przebudowa konstrukcji dachu wraz z dociepleniem w budynku SP w Kamienicy”</a:t>
                      </a:r>
                      <a:endParaRPr lang="pl-PL" sz="2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43473" marR="4347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b="1" kern="50" dirty="0">
                          <a:effectLst/>
                        </a:rPr>
                        <a:t>179 776,02</a:t>
                      </a:r>
                      <a:endParaRPr lang="pl-PL" sz="2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43473" marR="43473" marT="0" marB="0" anchor="ctr"/>
                </a:tc>
              </a:tr>
            </a:tbl>
          </a:graphicData>
        </a:graphic>
      </p:graphicFrame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505" y="2406316"/>
            <a:ext cx="6466348" cy="430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89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285" y="6126562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- 2015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654485" y="894162"/>
          <a:ext cx="10510091" cy="13222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24522"/>
                <a:gridCol w="2985569"/>
              </a:tblGrid>
              <a:tr h="13222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„Modernizacja ogrodzenia przy budynku OSP Kroczewo”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43473" marR="4347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10 000,00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43473" marR="43473" marT="0" marB="0" anchor="ctr"/>
                </a:tc>
              </a:tr>
            </a:tbl>
          </a:graphicData>
        </a:graphic>
      </p:graphicFrame>
      <p:graphicFrame>
        <p:nvGraphicFramePr>
          <p:cNvPr id="3" name="Tabela 2"/>
          <p:cNvGraphicFramePr>
            <a:graphicFrameLocks noGrp="1"/>
          </p:cNvGraphicFramePr>
          <p:nvPr>
            <p:extLst/>
          </p:nvPr>
        </p:nvGraphicFramePr>
        <p:xfrm>
          <a:off x="749148" y="4298267"/>
          <a:ext cx="10415428" cy="1463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33058"/>
                <a:gridCol w="3082370"/>
              </a:tblGrid>
              <a:tr h="461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„</a:t>
                      </a:r>
                      <a:r>
                        <a:rPr lang="pl-PL" sz="3200" b="1" kern="50" dirty="0" err="1">
                          <a:effectLst/>
                        </a:rPr>
                        <a:t>Obierak</a:t>
                      </a:r>
                      <a:r>
                        <a:rPr lang="pl-PL" sz="3200" b="1" kern="50" dirty="0">
                          <a:effectLst/>
                        </a:rPr>
                        <a:t> do kuchni dla ZSO Szczytno”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5 805,60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  <a:tr h="4241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„Zakup tablicy multimedialnej”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>
                          <a:effectLst/>
                        </a:rPr>
                        <a:t>9 797,00</a:t>
                      </a:r>
                      <a:endParaRPr lang="pl-PL" sz="32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„Zakup tablicy multimedialnej”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5 871,60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/>
          </p:nvPr>
        </p:nvGraphicFramePr>
        <p:xfrm>
          <a:off x="749148" y="2525840"/>
          <a:ext cx="10415428" cy="1463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7519"/>
                <a:gridCol w="162560"/>
                <a:gridCol w="2455349"/>
              </a:tblGrid>
              <a:tr h="6718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„Rozbudowa przydomowych oczyszczalni ścieków „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 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3200" b="1" kern="50" dirty="0">
                          <a:effectLst/>
                        </a:rPr>
                        <a:t>129 111,50</a:t>
                      </a:r>
                      <a:endParaRPr lang="pl-PL" sz="32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474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- 2015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609600" y="605013"/>
          <a:ext cx="10510091" cy="9831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24522"/>
                <a:gridCol w="2985569"/>
              </a:tblGrid>
              <a:tr h="983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„Budowa instalacji-kotłowni gazowej wraz ze zbiornikami gazu i oczyszczalni ścieków przy budynku SP w Stróżewie”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43473" marR="4347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264 033,67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43473" marR="43473" marT="0" marB="0" anchor="ctr"/>
                </a:tc>
              </a:tr>
            </a:tbl>
          </a:graphicData>
        </a:graphic>
      </p:graphicFrame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263" y="1588169"/>
            <a:ext cx="4759286" cy="526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5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838200" y="914400"/>
          <a:ext cx="10510091" cy="13222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24522"/>
                <a:gridCol w="2985569"/>
              </a:tblGrid>
              <a:tr h="13222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b="1" kern="50" dirty="0">
                          <a:effectLst/>
                        </a:rPr>
                        <a:t>Zakup nieruchomości </a:t>
                      </a:r>
                      <a:r>
                        <a:rPr lang="pl-PL" sz="2400" b="1" kern="50" dirty="0" smtClean="0">
                          <a:effectLst/>
                        </a:rPr>
                        <a:t>gruntowej w Kroczewie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 smtClean="0">
                          <a:effectLst/>
                        </a:rPr>
                        <a:t>od Agencji Mienia Wojskowego </a:t>
                      </a:r>
                      <a:r>
                        <a:rPr lang="pl-PL" sz="2400" b="1" kern="50" dirty="0">
                          <a:effectLst/>
                        </a:rPr>
                        <a:t> 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492 000,00  zł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graphicFrame>
        <p:nvGraphicFramePr>
          <p:cNvPr id="3" name="Tabela 2"/>
          <p:cNvGraphicFramePr>
            <a:graphicFrameLocks noGrp="1"/>
          </p:cNvGraphicFramePr>
          <p:nvPr>
            <p:extLst/>
          </p:nvPr>
        </p:nvGraphicFramePr>
        <p:xfrm>
          <a:off x="838200" y="4130767"/>
          <a:ext cx="10432055" cy="365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4630"/>
                <a:gridCol w="1688375"/>
                <a:gridCol w="2649050"/>
              </a:tblGrid>
              <a:tr h="2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 smtClean="0">
                          <a:effectLst/>
                        </a:rPr>
                        <a:t>„Monitoring obiektów sportowych”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 smtClean="0">
                          <a:effectLst/>
                        </a:rPr>
                        <a:t>18 769,80 zł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/>
          </p:nvPr>
        </p:nvGraphicFramePr>
        <p:xfrm>
          <a:off x="838200" y="4874021"/>
          <a:ext cx="10432055" cy="12727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50210"/>
                <a:gridCol w="2681845"/>
              </a:tblGrid>
              <a:tr h="5613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„Montaż ogrodzenia boiska w Nowych Wrońskach”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            67 </a:t>
                      </a:r>
                      <a:r>
                        <a:rPr lang="pl-PL" sz="2400" b="1" kern="50" dirty="0" smtClean="0">
                          <a:effectLst/>
                        </a:rPr>
                        <a:t>650,00 zł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 anchor="ctr"/>
                </a:tc>
              </a:tr>
              <a:tr h="5412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„Doprowadzenie wody do boiska w Nowych Wrońskach”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 smtClean="0">
                          <a:effectLst/>
                        </a:rPr>
                        <a:t>       10</a:t>
                      </a:r>
                      <a:r>
                        <a:rPr lang="pl-PL" sz="2400" b="1" kern="50" dirty="0">
                          <a:effectLst/>
                        </a:rPr>
                        <a:t> </a:t>
                      </a:r>
                      <a:r>
                        <a:rPr lang="pl-PL" sz="2400" b="1" kern="50" dirty="0" smtClean="0">
                          <a:effectLst/>
                        </a:rPr>
                        <a:t>000,00 zł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838200" y="2455288"/>
          <a:ext cx="10432056" cy="1219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50026"/>
                <a:gridCol w="162560"/>
                <a:gridCol w="2919470"/>
              </a:tblGrid>
              <a:tr h="5657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50" dirty="0">
                          <a:effectLst/>
                        </a:rPr>
                        <a:t>„Budowa placu zabaw przy boisku sportowym w Załuskach-zakup huśtawki, piaskownicy z bali, sprężynowca zebry, urządzenia sprawnościowego, 3 ławek na kątownikach oraz montaż i transport-ZAŁUSKI” ” (fundusz sołecki)</a:t>
                      </a:r>
                      <a:endParaRPr lang="pl-PL" sz="20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20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kern="50" dirty="0">
                          <a:effectLst/>
                        </a:rPr>
                        <a:t>18 </a:t>
                      </a:r>
                      <a:r>
                        <a:rPr lang="pl-PL" sz="2000" b="1" kern="50" dirty="0" smtClean="0">
                          <a:effectLst/>
                        </a:rPr>
                        <a:t>020,54 zł</a:t>
                      </a:r>
                      <a:endParaRPr lang="pl-PL" sz="20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838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693118"/>
            <a:ext cx="1172551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b="1" dirty="0"/>
              <a:t>wykonano utwardzenie </a:t>
            </a:r>
            <a:r>
              <a:rPr lang="pl-PL" sz="3200" b="1" dirty="0" smtClean="0"/>
              <a:t>drogi </a:t>
            </a:r>
            <a:r>
              <a:rPr lang="pl-PL" sz="3200" b="1" dirty="0"/>
              <a:t>tłuczniem we wsi Szczytniki dł. 1,3 km </a:t>
            </a:r>
          </a:p>
          <a:p>
            <a:r>
              <a:rPr lang="pl-PL" sz="3200" b="1" dirty="0" smtClean="0"/>
              <a:t>Kwota : 60 000 </a:t>
            </a:r>
            <a:r>
              <a:rPr lang="pl-PL" sz="3200" b="1" dirty="0"/>
              <a:t>zł </a:t>
            </a:r>
            <a:r>
              <a:rPr lang="pl-PL" sz="3200" b="1" dirty="0" smtClean="0"/>
              <a:t> </a:t>
            </a:r>
          </a:p>
          <a:p>
            <a:r>
              <a:rPr lang="pl-PL" sz="3200" b="1" dirty="0" smtClean="0"/>
              <a:t>               </a:t>
            </a:r>
            <a:endParaRPr lang="pl-PL" sz="32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15" y="2489745"/>
            <a:ext cx="6034068" cy="4012655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79" y="1484146"/>
            <a:ext cx="5689505" cy="37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8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6" y="605013"/>
            <a:ext cx="112297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b="1" dirty="0" smtClean="0"/>
              <a:t>wykonano utwardzenie drogi tłuczniem we wsi </a:t>
            </a:r>
            <a:r>
              <a:rPr lang="pl-PL" sz="3200" b="1" dirty="0" err="1"/>
              <a:t>Naborówiec</a:t>
            </a:r>
            <a:r>
              <a:rPr lang="pl-PL" sz="3200" b="1" dirty="0"/>
              <a:t> </a:t>
            </a:r>
            <a:endParaRPr lang="pl-PL" sz="3200" b="1" dirty="0" smtClean="0"/>
          </a:p>
          <a:p>
            <a:r>
              <a:rPr lang="pl-PL" sz="3200" b="1" dirty="0" smtClean="0"/>
              <a:t>dł</a:t>
            </a:r>
            <a:r>
              <a:rPr lang="pl-PL" sz="3200" b="1" dirty="0"/>
              <a:t>. 1,2 </a:t>
            </a:r>
            <a:r>
              <a:rPr lang="pl-PL" sz="3200" b="1" dirty="0" smtClean="0"/>
              <a:t>km</a:t>
            </a:r>
          </a:p>
          <a:p>
            <a:pPr>
              <a:spcAft>
                <a:spcPts val="0"/>
              </a:spcAft>
            </a:pPr>
            <a:r>
              <a:rPr lang="pl-PL" sz="3200" b="1" kern="50" dirty="0" smtClean="0"/>
              <a:t>Kwota:106.646,27</a:t>
            </a:r>
            <a:endParaRPr lang="pl-PL" sz="3200" b="1" kern="50" dirty="0">
              <a:latin typeface="Liberation Serif"/>
              <a:ea typeface="SimSun" panose="02010600030101010101" pitchFamily="2" charset="-122"/>
              <a:cs typeface="Mangal"/>
            </a:endParaRPr>
          </a:p>
          <a:p>
            <a:r>
              <a:rPr lang="pl-PL" sz="3200" b="1" dirty="0"/>
              <a:t> </a:t>
            </a:r>
          </a:p>
          <a:p>
            <a:r>
              <a:rPr lang="pl-PL" sz="3200" b="1" dirty="0"/>
              <a:t>               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772" y="2056899"/>
            <a:ext cx="7080671" cy="470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1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58844"/>
            <a:ext cx="1137328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b="1" dirty="0"/>
              <a:t>Z</a:t>
            </a:r>
            <a:r>
              <a:rPr lang="pl-PL" sz="3200" b="1" dirty="0" smtClean="0"/>
              <a:t>amontowano </a:t>
            </a:r>
            <a:r>
              <a:rPr lang="pl-PL" sz="3200" b="1" dirty="0"/>
              <a:t>progi zwalniające we wsi Kroczewo Osiedle  2 szt. </a:t>
            </a:r>
            <a:r>
              <a:rPr lang="pl-PL" sz="3200" b="1" dirty="0" smtClean="0"/>
              <a:t>Kwota: </a:t>
            </a:r>
            <a:r>
              <a:rPr lang="pl-PL" sz="3200" b="1" dirty="0"/>
              <a:t>8 </a:t>
            </a:r>
            <a:r>
              <a:rPr lang="pl-PL" sz="3200" b="1" dirty="0" smtClean="0"/>
              <a:t>000 </a:t>
            </a:r>
            <a:r>
              <a:rPr lang="pl-PL" sz="3200" b="1" dirty="0"/>
              <a:t>zł.</a:t>
            </a:r>
          </a:p>
          <a:p>
            <a:r>
              <a:rPr lang="pl-PL" sz="3200" b="1" dirty="0"/>
              <a:t> </a:t>
            </a:r>
          </a:p>
          <a:p>
            <a:r>
              <a:rPr lang="pl-PL" sz="3200" b="1" dirty="0"/>
              <a:t>               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761" y="1979373"/>
            <a:ext cx="7180473" cy="478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5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99152" y="468184"/>
            <a:ext cx="116668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/>
              <a:t> </a:t>
            </a:r>
            <a:r>
              <a:rPr lang="pl-PL" sz="2400" b="1" dirty="0" smtClean="0"/>
              <a:t>Wybudowano </a:t>
            </a:r>
            <a:r>
              <a:rPr lang="pl-PL" sz="2400" b="1" dirty="0"/>
              <a:t>wiaty przystankowe we </a:t>
            </a:r>
            <a:r>
              <a:rPr lang="pl-PL" sz="2400" b="1" dirty="0" smtClean="0"/>
              <a:t>wsiach: </a:t>
            </a:r>
            <a:r>
              <a:rPr lang="pl-PL" sz="2400" b="1" dirty="0"/>
              <a:t>Kroczewo – </a:t>
            </a:r>
            <a:r>
              <a:rPr lang="pl-PL" sz="2400" b="1" dirty="0" smtClean="0"/>
              <a:t>3 500 zł, </a:t>
            </a:r>
          </a:p>
          <a:p>
            <a:r>
              <a:rPr lang="pl-PL" sz="2400" b="1" dirty="0" smtClean="0"/>
              <a:t>Naborowo Parcele </a:t>
            </a:r>
            <a:r>
              <a:rPr lang="pl-PL" sz="2400" b="1" dirty="0"/>
              <a:t>– </a:t>
            </a:r>
            <a:r>
              <a:rPr lang="pl-PL" sz="2400" b="1" dirty="0" smtClean="0"/>
              <a:t>3 500 zł, </a:t>
            </a:r>
            <a:r>
              <a:rPr lang="pl-PL" sz="2400" b="1" dirty="0" err="1"/>
              <a:t>Gostolin</a:t>
            </a:r>
            <a:r>
              <a:rPr lang="pl-PL" sz="2400" b="1" dirty="0"/>
              <a:t> – </a:t>
            </a:r>
            <a:r>
              <a:rPr lang="pl-PL" sz="2400" b="1" dirty="0" smtClean="0"/>
              <a:t>3 500 zł </a:t>
            </a:r>
            <a:r>
              <a:rPr lang="pl-PL" sz="2400" b="1" dirty="0"/>
              <a:t>i Naborowiec  2 </a:t>
            </a:r>
            <a:r>
              <a:rPr lang="pl-PL" sz="2400" b="1" dirty="0" smtClean="0"/>
              <a:t>szt.  </a:t>
            </a:r>
            <a:r>
              <a:rPr lang="pl-PL" sz="2400" b="1" dirty="0"/>
              <a:t>– </a:t>
            </a:r>
            <a:r>
              <a:rPr lang="pl-PL" sz="2400" b="1" dirty="0" smtClean="0"/>
              <a:t>6</a:t>
            </a:r>
            <a:r>
              <a:rPr lang="pl-PL" sz="2400" b="1" dirty="0"/>
              <a:t> </a:t>
            </a:r>
            <a:r>
              <a:rPr lang="pl-PL" sz="2400" b="1" dirty="0" smtClean="0"/>
              <a:t>700  zł.</a:t>
            </a:r>
            <a:endParaRPr lang="pl-PL" sz="2400" b="1" dirty="0"/>
          </a:p>
          <a:p>
            <a:r>
              <a:rPr lang="pl-PL" sz="2400" b="1" dirty="0" smtClean="0"/>
              <a:t>Zamontowano </a:t>
            </a:r>
            <a:r>
              <a:rPr lang="pl-PL" sz="2400" b="1" dirty="0"/>
              <a:t>oświetlenie uliczne we wsi Kroczewo 4 oprawy za </a:t>
            </a:r>
            <a:r>
              <a:rPr lang="pl-PL" sz="2400" b="1" dirty="0" smtClean="0"/>
              <a:t>8 100 </a:t>
            </a:r>
            <a:r>
              <a:rPr lang="pl-PL" sz="2400" b="1" dirty="0"/>
              <a:t>zł.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80" y="1949443"/>
            <a:ext cx="3702370" cy="277472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622" y="2522862"/>
            <a:ext cx="6081311" cy="405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8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363557" y="560031"/>
          <a:ext cx="10697378" cy="61623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68588"/>
                <a:gridCol w="3128790"/>
              </a:tblGrid>
              <a:tr h="4299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„Modernizacja bram wjazdowych do budynku Urzędu Gminy”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11 500,50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51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„Zakup i montaż bramy wjazdowej oraz furtki do Szkoły Podstawowej w Kamienicy-działka nr 163-KAMIENICA” (fundusz sołecki)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8 487,00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378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„Zakup wiaty przystankowej na drogę we wsi Przyborowice Górne” 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3 </a:t>
                      </a:r>
                      <a:r>
                        <a:rPr lang="pl-PL" sz="1800" b="1" kern="50" dirty="0" smtClean="0">
                          <a:effectLst/>
                        </a:rPr>
                        <a:t>500,00</a:t>
                      </a:r>
                      <a:r>
                        <a:rPr lang="pl-PL" sz="1800" b="1" kern="50" dirty="0">
                          <a:effectLst/>
                        </a:rPr>
                        <a:t> 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3868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„Zakup i montaż wiaty przystankowej – działka nr 66 GOSTOLIN” (fundusz sołecki)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3 500,00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51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„Zakup wiaty przystankowej wraz z przygotowaniem terenu – działka 77-NABOROWO PARCELE” ” (fundusz sołecki)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3 500,00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3856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„Montaż 2 wiat przystankowych -NABORÓWIEC” ” (fundusz sołecki)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12 083,52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3950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„Rozbudowa przydomowych oczyszczalni ścieków”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106 538,44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11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 </a:t>
                      </a:r>
                      <a:r>
                        <a:rPr lang="pl-PL" sz="1800" b="1" kern="50" dirty="0" smtClean="0">
                          <a:effectLst/>
                        </a:rPr>
                        <a:t>”Montaż </a:t>
                      </a:r>
                      <a:r>
                        <a:rPr lang="pl-PL" sz="1800" b="1" kern="50" dirty="0">
                          <a:effectLst/>
                        </a:rPr>
                        <a:t>ogrodzenia boiska w Nowych Wrońskach”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 </a:t>
                      </a:r>
                      <a:r>
                        <a:rPr lang="pl-PL" sz="1800" b="1" kern="50" dirty="0" smtClean="0">
                          <a:effectLst/>
                        </a:rPr>
                        <a:t>67</a:t>
                      </a:r>
                      <a:r>
                        <a:rPr lang="pl-PL" sz="1800" b="1" kern="50" dirty="0">
                          <a:effectLst/>
                        </a:rPr>
                        <a:t> 650,00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07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„Doprowadzenie wody do boiska w Nowych Wrońskach”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10 000,00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51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„Instalacja ogrodzenia na działce nr 102/4 –OLSZYNY NOWE/OLSZYNY STARE” (fundusz sołecki</a:t>
                      </a:r>
                      <a:r>
                        <a:rPr lang="pl-PL" sz="1800" b="1" kern="50" dirty="0" smtClean="0">
                          <a:effectLst/>
                        </a:rPr>
                        <a:t>)</a:t>
                      </a:r>
                      <a:endParaRPr lang="pl-PL" sz="1800" b="1" kern="50" dirty="0">
                        <a:effectLst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8 850,00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456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„Instalacja piłkochwytu na działce nr 102/4 – OLSZYNY NOWE/OLSZYNY STARE” ” (fundusz sołecki)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12 350,00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354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„Zakup szatkownicy gastronomicznej do stołówki przy ZSO Kroczewo”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>
                          <a:effectLst/>
                        </a:rPr>
                        <a:t>4 750,00</a:t>
                      </a:r>
                      <a:endParaRPr lang="pl-PL" sz="18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  <a:tr h="405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„Zakup zmywarki do Przedszkola w Kroczewie”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kern="50" dirty="0">
                          <a:effectLst/>
                        </a:rPr>
                        <a:t> </a:t>
                      </a:r>
                      <a:r>
                        <a:rPr lang="pl-PL" sz="1800" b="1" kern="50" dirty="0" smtClean="0">
                          <a:effectLst/>
                        </a:rPr>
                        <a:t>4</a:t>
                      </a:r>
                      <a:r>
                        <a:rPr lang="pl-PL" sz="1800" b="1" kern="50" dirty="0">
                          <a:effectLst/>
                        </a:rPr>
                        <a:t> </a:t>
                      </a:r>
                      <a:r>
                        <a:rPr lang="pl-PL" sz="1800" b="1" kern="50" dirty="0" smtClean="0">
                          <a:effectLst/>
                        </a:rPr>
                        <a:t>684,49</a:t>
                      </a:r>
                      <a:r>
                        <a:rPr lang="pl-PL" sz="1800" b="1" kern="50" dirty="0">
                          <a:effectLst/>
                        </a:rPr>
                        <a:t> </a:t>
                      </a:r>
                      <a:endParaRPr lang="pl-PL" sz="18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33541" marR="3354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661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8075363" y="312625"/>
            <a:ext cx="360251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„Zakup samochodu strażackiego dla OSP Kroczewo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 smtClean="0"/>
              <a:t>Kwota: 213</a:t>
            </a:r>
            <a:r>
              <a:rPr lang="pl-PL" sz="2400" b="1" dirty="0"/>
              <a:t> </a:t>
            </a:r>
            <a:r>
              <a:rPr lang="pl-PL" sz="2400" b="1" dirty="0" smtClean="0"/>
              <a:t>651,00 zł</a:t>
            </a:r>
            <a:endParaRPr lang="pl-PL" sz="2400" b="1" dirty="0"/>
          </a:p>
          <a:p>
            <a:pPr fontAlgn="t"/>
            <a:endParaRPr lang="pl-PL" sz="2400" b="1" dirty="0" smtClean="0"/>
          </a:p>
          <a:p>
            <a:pPr fontAlgn="t"/>
            <a:r>
              <a:rPr lang="pl-PL" sz="2400" b="1" dirty="0" smtClean="0"/>
              <a:t>„</a:t>
            </a:r>
            <a:r>
              <a:rPr lang="pl-PL" sz="2400" b="1" dirty="0"/>
              <a:t>Zakup samochodu strażackiego dla OSP Smulska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 smtClean="0"/>
              <a:t>Kwota: 213</a:t>
            </a:r>
            <a:r>
              <a:rPr lang="pl-PL" sz="2400" b="1" dirty="0"/>
              <a:t> </a:t>
            </a:r>
            <a:r>
              <a:rPr lang="pl-PL" sz="2400" b="1" dirty="0" smtClean="0"/>
              <a:t>651,00 zł</a:t>
            </a:r>
          </a:p>
          <a:p>
            <a:pPr fontAlgn="t"/>
            <a:endParaRPr lang="pl-PL" sz="2400" b="1" dirty="0" smtClean="0"/>
          </a:p>
          <a:p>
            <a:pPr fontAlgn="t"/>
            <a:r>
              <a:rPr lang="pl-PL" sz="2400" b="1" dirty="0" smtClean="0"/>
              <a:t>„</a:t>
            </a:r>
            <a:r>
              <a:rPr lang="pl-PL" sz="2400" b="1" dirty="0"/>
              <a:t>Zakup sprzętu do ratownictwa technicznego dla OSP Kroczewo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 smtClean="0"/>
              <a:t>Kwota: 56</a:t>
            </a:r>
            <a:r>
              <a:rPr lang="pl-PL" sz="2400" b="1" dirty="0"/>
              <a:t> </a:t>
            </a:r>
            <a:r>
              <a:rPr lang="pl-PL" sz="2400" b="1" dirty="0" smtClean="0"/>
              <a:t>457,00 zł</a:t>
            </a:r>
          </a:p>
          <a:p>
            <a:pPr fontAlgn="ctr"/>
            <a:endParaRPr lang="pl-PL" sz="2400" b="1" dirty="0" smtClean="0"/>
          </a:p>
          <a:p>
            <a:pPr fontAlgn="ctr"/>
            <a:r>
              <a:rPr lang="pl-PL" sz="2400" b="1" kern="50" dirty="0"/>
              <a:t>„Zakup sztandaru dla OSP Szczytno</a:t>
            </a:r>
            <a:r>
              <a:rPr lang="pl-PL" sz="2400" b="1" kern="50" dirty="0" smtClean="0"/>
              <a:t>” – 4 500 zł</a:t>
            </a:r>
            <a:endParaRPr lang="pl-PL" sz="2400" b="1" kern="50" dirty="0">
              <a:latin typeface="Liberation Serif"/>
              <a:ea typeface="SimSun" panose="02010600030101010101" pitchFamily="2" charset="-122"/>
              <a:cs typeface="Mangal"/>
            </a:endParaRPr>
          </a:p>
          <a:p>
            <a:pPr fontAlgn="ctr"/>
            <a:endParaRPr lang="pl-PL" sz="2400" b="1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1937"/>
            <a:ext cx="7905683" cy="526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02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- 2017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74879" y="405863"/>
            <a:ext cx="111821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 </a:t>
            </a:r>
          </a:p>
          <a:p>
            <a:pPr fontAlgn="t"/>
            <a:r>
              <a:rPr lang="pl-PL" sz="2400" b="1" dirty="0"/>
              <a:t> </a:t>
            </a:r>
            <a:r>
              <a:rPr lang="pl-PL" sz="2400" b="1" dirty="0" smtClean="0"/>
              <a:t>„</a:t>
            </a:r>
            <a:r>
              <a:rPr lang="pl-PL" sz="2400" b="1" dirty="0"/>
              <a:t>Budowa szamba przy OSP Szczytno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/>
              <a:t>4 </a:t>
            </a:r>
            <a:r>
              <a:rPr lang="pl-PL" sz="2400" b="1" dirty="0" smtClean="0"/>
              <a:t>800,00 zł</a:t>
            </a:r>
            <a:endParaRPr lang="pl-PL" sz="2400" b="1" dirty="0"/>
          </a:p>
          <a:p>
            <a:pPr fontAlgn="t"/>
            <a:r>
              <a:rPr lang="pl-PL" sz="2400" b="1" dirty="0"/>
              <a:t> </a:t>
            </a:r>
          </a:p>
          <a:p>
            <a:pPr fontAlgn="t"/>
            <a:r>
              <a:rPr lang="pl-PL" sz="2400" b="1" dirty="0"/>
              <a:t>„Zakup samochodu z wysięgnikiem na potrzeby OSP Załuski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/>
              <a:t>54 </a:t>
            </a:r>
            <a:r>
              <a:rPr lang="pl-PL" sz="2400" b="1" dirty="0" smtClean="0"/>
              <a:t>120,00 zł</a:t>
            </a:r>
            <a:endParaRPr lang="pl-PL" sz="2400" b="1" dirty="0"/>
          </a:p>
          <a:p>
            <a:pPr fontAlgn="t"/>
            <a:r>
              <a:rPr lang="pl-PL" sz="2400" b="1" dirty="0"/>
              <a:t> </a:t>
            </a:r>
          </a:p>
          <a:p>
            <a:pPr fontAlgn="t"/>
            <a:r>
              <a:rPr lang="pl-PL" sz="2400" b="1" dirty="0"/>
              <a:t>„Zakup garażu blaszanego dla OSP Kroczewo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/>
              <a:t>6 </a:t>
            </a:r>
            <a:r>
              <a:rPr lang="pl-PL" sz="2400" b="1" dirty="0" smtClean="0"/>
              <a:t>300,00 zł</a:t>
            </a:r>
            <a:endParaRPr lang="pl-PL" sz="2400" b="1" dirty="0"/>
          </a:p>
          <a:p>
            <a:pPr fontAlgn="t"/>
            <a:r>
              <a:rPr lang="pl-PL" sz="2400" b="1" dirty="0"/>
              <a:t> </a:t>
            </a:r>
          </a:p>
          <a:p>
            <a:pPr fontAlgn="t"/>
            <a:r>
              <a:rPr lang="pl-PL" sz="2400" b="1" dirty="0"/>
              <a:t>„Zakup garażu blaszanego dla OSP </a:t>
            </a:r>
            <a:r>
              <a:rPr lang="pl-PL" sz="2400" b="1" dirty="0" smtClean="0"/>
              <a:t>Smulska”</a:t>
            </a:r>
            <a:endParaRPr lang="pl-PL" sz="2400" b="1" dirty="0"/>
          </a:p>
          <a:p>
            <a:pPr fontAlgn="ctr"/>
            <a:r>
              <a:rPr lang="pl-PL" sz="2400" b="1" dirty="0"/>
              <a:t>4 </a:t>
            </a:r>
            <a:r>
              <a:rPr lang="pl-PL" sz="2400" b="1" dirty="0" smtClean="0"/>
              <a:t>300,00 zł</a:t>
            </a:r>
          </a:p>
          <a:p>
            <a:pPr fontAlgn="t"/>
            <a:r>
              <a:rPr lang="pl-PL" sz="2400" b="1" dirty="0"/>
              <a:t> </a:t>
            </a:r>
          </a:p>
          <a:p>
            <a:pPr fontAlgn="t"/>
            <a:r>
              <a:rPr lang="pl-PL" sz="2400" b="1" dirty="0"/>
              <a:t>„Budowa kotłowni gazowej wraz z instalacją w budynku OSP Kroczewo” </a:t>
            </a:r>
          </a:p>
          <a:p>
            <a:pPr fontAlgn="ctr"/>
            <a:r>
              <a:rPr lang="pl-PL" sz="2400" b="1" dirty="0" smtClean="0"/>
              <a:t>93</a:t>
            </a:r>
            <a:r>
              <a:rPr lang="pl-PL" sz="2400" b="1" dirty="0"/>
              <a:t> </a:t>
            </a:r>
            <a:r>
              <a:rPr lang="pl-PL" sz="2400" b="1" dirty="0" smtClean="0"/>
              <a:t>629,00 zł</a:t>
            </a:r>
            <a:endParaRPr lang="pl-PL" sz="2400" b="1" dirty="0"/>
          </a:p>
        </p:txBody>
      </p:sp>
    </p:spTree>
    <p:extLst>
      <p:ext uri="{BB962C8B-B14F-4D97-AF65-F5344CB8AC3E}">
        <p14:creationId xmlns:p14="http://schemas.microsoft.com/office/powerpoint/2010/main" val="329257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- 2016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494814"/>
            <a:ext cx="120082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b="1" dirty="0" smtClean="0"/>
              <a:t>W </a:t>
            </a:r>
            <a:r>
              <a:rPr lang="pl-PL" sz="3200" b="1" dirty="0"/>
              <a:t>latach 2016 – 2017 zmodernizowano Stację Uzdatniania Wody w Szczytnie </a:t>
            </a:r>
            <a:r>
              <a:rPr lang="pl-PL" sz="3200" b="1" dirty="0" smtClean="0"/>
              <a:t>oraz</a:t>
            </a:r>
            <a:r>
              <a:rPr lang="pl-PL" sz="3200" b="1" dirty="0"/>
              <a:t> </a:t>
            </a:r>
            <a:r>
              <a:rPr lang="pl-PL" sz="3200" b="1" dirty="0" smtClean="0"/>
              <a:t>budowa </a:t>
            </a:r>
            <a:r>
              <a:rPr lang="pl-PL" sz="3200" b="1" dirty="0"/>
              <a:t>studni głębinowej na potrzeby SUW </a:t>
            </a:r>
            <a:r>
              <a:rPr lang="pl-PL" sz="3200" b="1" dirty="0" smtClean="0"/>
              <a:t>Szczytno kwota </a:t>
            </a:r>
            <a:r>
              <a:rPr lang="pl-PL" sz="3200" b="1" dirty="0"/>
              <a:t>1 900 </a:t>
            </a:r>
            <a:r>
              <a:rPr lang="pl-PL" sz="3200" b="1" dirty="0" smtClean="0"/>
              <a:t>000 zł</a:t>
            </a:r>
            <a:endParaRPr lang="pl-PL" sz="3200" b="1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15" y="2039462"/>
            <a:ext cx="4688136" cy="312542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077" y="2039462"/>
            <a:ext cx="7245923" cy="481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- 2017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-1" y="206712"/>
            <a:ext cx="12008283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b="1" dirty="0"/>
              <a:t> </a:t>
            </a:r>
          </a:p>
          <a:p>
            <a:pPr fontAlgn="t"/>
            <a:r>
              <a:rPr lang="pl-PL" sz="2400" b="1" dirty="0"/>
              <a:t>Zakup </a:t>
            </a:r>
            <a:r>
              <a:rPr lang="pl-PL" sz="2400" b="1" dirty="0" smtClean="0"/>
              <a:t>2 tablic </a:t>
            </a:r>
            <a:r>
              <a:rPr lang="pl-PL" sz="2400" b="1" dirty="0"/>
              <a:t>informacyjnych typu „witacz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/>
              <a:t>10 </a:t>
            </a:r>
            <a:r>
              <a:rPr lang="pl-PL" sz="2400" b="1" dirty="0" smtClean="0"/>
              <a:t>947,00 zł</a:t>
            </a:r>
          </a:p>
          <a:p>
            <a:pPr fontAlgn="ctr"/>
            <a:endParaRPr lang="pl-PL" sz="2400" b="1" dirty="0" smtClean="0"/>
          </a:p>
          <a:p>
            <a:pPr fontAlgn="t"/>
            <a:r>
              <a:rPr lang="pl-PL" sz="2400" b="1" dirty="0"/>
              <a:t>„Zakup kosiarki do Szkoły Podstawowej w Szczytnie”</a:t>
            </a:r>
          </a:p>
          <a:p>
            <a:pPr fontAlgn="ctr"/>
            <a:r>
              <a:rPr lang="pl-PL" sz="2400" b="1" dirty="0"/>
              <a:t>9 </a:t>
            </a:r>
            <a:r>
              <a:rPr lang="pl-PL" sz="2400" b="1" dirty="0" smtClean="0"/>
              <a:t>290,00 zł</a:t>
            </a:r>
            <a:endParaRPr lang="pl-PL" sz="2400" b="1" dirty="0"/>
          </a:p>
          <a:p>
            <a:pPr fontAlgn="ctr"/>
            <a:endParaRPr lang="pl-PL" sz="2400" b="1" dirty="0"/>
          </a:p>
          <a:p>
            <a:pPr fontAlgn="t"/>
            <a:r>
              <a:rPr lang="pl-PL" sz="2400" b="1" dirty="0" smtClean="0"/>
              <a:t>„</a:t>
            </a:r>
            <a:r>
              <a:rPr lang="pl-PL" sz="2400" b="1" dirty="0"/>
              <a:t>Modernizacja kotłowni przy SP w Kroczewie</a:t>
            </a:r>
            <a:r>
              <a:rPr lang="pl-PL" sz="2400" b="1" dirty="0" smtClean="0"/>
              <a:t>”</a:t>
            </a:r>
            <a:endParaRPr lang="pl-PL" sz="2400" b="1" dirty="0"/>
          </a:p>
          <a:p>
            <a:pPr fontAlgn="ctr"/>
            <a:r>
              <a:rPr lang="pl-PL" sz="2400" b="1" dirty="0"/>
              <a:t>24 </a:t>
            </a:r>
            <a:r>
              <a:rPr lang="pl-PL" sz="2400" b="1" dirty="0" smtClean="0"/>
              <a:t>000,00 zł</a:t>
            </a:r>
          </a:p>
          <a:p>
            <a:pPr fontAlgn="ctr"/>
            <a:endParaRPr lang="pl-PL" sz="2400" b="1" dirty="0" smtClean="0"/>
          </a:p>
          <a:p>
            <a:pPr fontAlgn="ctr"/>
            <a:r>
              <a:rPr lang="pl-PL" sz="2400" b="1" kern="50" dirty="0" smtClean="0"/>
              <a:t>„</a:t>
            </a:r>
            <a:r>
              <a:rPr lang="pl-PL" sz="2400" b="1" kern="50" dirty="0"/>
              <a:t>Przygotowanie terenu </a:t>
            </a:r>
            <a:r>
              <a:rPr lang="pl-PL" sz="2400" b="1" kern="50" dirty="0" smtClean="0"/>
              <a:t>i montaż </a:t>
            </a:r>
            <a:r>
              <a:rPr lang="pl-PL" sz="2400" b="1" kern="50" dirty="0"/>
              <a:t>wiaty przystankowej </a:t>
            </a:r>
            <a:endParaRPr lang="pl-PL" sz="2400" b="1" kern="50" dirty="0" smtClean="0"/>
          </a:p>
          <a:p>
            <a:pPr fontAlgn="ctr"/>
            <a:r>
              <a:rPr lang="pl-PL" sz="2400" b="1" kern="50" dirty="0" smtClean="0"/>
              <a:t>we </a:t>
            </a:r>
            <a:r>
              <a:rPr lang="pl-PL" sz="2400" b="1" kern="50" dirty="0"/>
              <a:t>wsi </a:t>
            </a:r>
            <a:r>
              <a:rPr lang="pl-PL" sz="2400" b="1" kern="50" dirty="0" smtClean="0"/>
              <a:t>Naborowo” - 5000,00 zł</a:t>
            </a:r>
          </a:p>
          <a:p>
            <a:pPr fontAlgn="ctr"/>
            <a:endParaRPr lang="pl-PL" sz="2400" b="1" kern="50" dirty="0" smtClean="0"/>
          </a:p>
          <a:p>
            <a:pPr fontAlgn="ctr"/>
            <a:r>
              <a:rPr lang="pl-PL" sz="2400" b="1" kern="50" dirty="0" smtClean="0"/>
              <a:t>„</a:t>
            </a:r>
            <a:r>
              <a:rPr lang="pl-PL" sz="2400" b="1" kern="50" dirty="0"/>
              <a:t>Przygotowanie terenu </a:t>
            </a:r>
            <a:r>
              <a:rPr lang="pl-PL" sz="2400" b="1" kern="50" dirty="0" smtClean="0"/>
              <a:t>i </a:t>
            </a:r>
            <a:r>
              <a:rPr lang="pl-PL" sz="2400" b="1" kern="50" dirty="0"/>
              <a:t>montaż wiaty przystankowej </a:t>
            </a:r>
            <a:endParaRPr lang="pl-PL" sz="2400" b="1" kern="50" dirty="0" smtClean="0"/>
          </a:p>
          <a:p>
            <a:pPr fontAlgn="ctr"/>
            <a:r>
              <a:rPr lang="pl-PL" sz="2400" b="1" kern="50" dirty="0" smtClean="0"/>
              <a:t>we </a:t>
            </a:r>
            <a:r>
              <a:rPr lang="pl-PL" sz="2400" b="1" kern="50" dirty="0"/>
              <a:t>wsi </a:t>
            </a:r>
            <a:r>
              <a:rPr lang="pl-PL" sz="2400" b="1" kern="50" dirty="0" smtClean="0"/>
              <a:t>Słotwin”</a:t>
            </a:r>
            <a:r>
              <a:rPr lang="pl-PL" sz="2400" b="1" kern="50" dirty="0" smtClean="0">
                <a:latin typeface="Liberation Serif"/>
                <a:ea typeface="SimSun" panose="02010600030101010101" pitchFamily="2" charset="-122"/>
              </a:rPr>
              <a:t> - </a:t>
            </a:r>
            <a:r>
              <a:rPr lang="pl-PL" sz="2400" b="1" kern="50" dirty="0" smtClean="0"/>
              <a:t>4 999,95 zł</a:t>
            </a:r>
          </a:p>
          <a:p>
            <a:pPr fontAlgn="ctr"/>
            <a:endParaRPr lang="pl-PL" sz="2400" b="1" kern="50" dirty="0" smtClean="0"/>
          </a:p>
          <a:p>
            <a:pPr fontAlgn="ctr"/>
            <a:r>
              <a:rPr lang="pl-PL" sz="2400" b="1" kern="50" dirty="0" smtClean="0"/>
              <a:t>„</a:t>
            </a:r>
            <a:r>
              <a:rPr lang="pl-PL" sz="2400" b="1" kern="50" dirty="0"/>
              <a:t>Zakup wiaty przystankowej- </a:t>
            </a:r>
            <a:r>
              <a:rPr lang="pl-PL" sz="2400" b="1" kern="50" dirty="0" err="1"/>
              <a:t>Naborówiec</a:t>
            </a:r>
            <a:r>
              <a:rPr lang="pl-PL" sz="2400" b="1" kern="50" dirty="0"/>
              <a:t> </a:t>
            </a:r>
            <a:r>
              <a:rPr lang="pl-PL" sz="2400" b="1" kern="50" dirty="0" smtClean="0"/>
              <a:t>„</a:t>
            </a:r>
          </a:p>
          <a:p>
            <a:pPr fontAlgn="ctr"/>
            <a:r>
              <a:rPr lang="pl-PL" sz="2400" b="1" kern="50" dirty="0" smtClean="0"/>
              <a:t>(</a:t>
            </a:r>
            <a:r>
              <a:rPr lang="pl-PL" sz="2400" b="1" kern="50" dirty="0"/>
              <a:t>fundusz </a:t>
            </a:r>
            <a:r>
              <a:rPr lang="pl-PL" sz="2400" b="1" kern="50" dirty="0" smtClean="0"/>
              <a:t>sołecki)</a:t>
            </a:r>
            <a:r>
              <a:rPr lang="pl-PL" sz="2400" b="1" kern="50" dirty="0" smtClean="0">
                <a:latin typeface="Liberation Serif"/>
                <a:ea typeface="SimSun" panose="02010600030101010101" pitchFamily="2" charset="-122"/>
              </a:rPr>
              <a:t> - </a:t>
            </a:r>
            <a:r>
              <a:rPr lang="pl-PL" sz="2400" b="1" dirty="0" smtClean="0"/>
              <a:t>3 505,50 zł</a:t>
            </a:r>
          </a:p>
          <a:p>
            <a:pPr fontAlgn="ctr"/>
            <a:endParaRPr lang="pl-PL" sz="2400" b="1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064" y="494232"/>
            <a:ext cx="5046936" cy="565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6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- 2017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484742" y="605013"/>
            <a:ext cx="104372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/>
              <a:t>wykonano przebudowę drogi we wsi </a:t>
            </a:r>
            <a:r>
              <a:rPr lang="pl-PL" sz="2400" b="1" dirty="0" err="1"/>
              <a:t>Niepiekła</a:t>
            </a:r>
            <a:r>
              <a:rPr lang="pl-PL" sz="2400" b="1" dirty="0"/>
              <a:t> dł. 0,9 </a:t>
            </a:r>
            <a:r>
              <a:rPr lang="pl-PL" sz="2400" b="1" dirty="0" smtClean="0"/>
              <a:t>km</a:t>
            </a:r>
          </a:p>
          <a:p>
            <a:r>
              <a:rPr lang="pl-PL" sz="2400" b="1" dirty="0" smtClean="0"/>
              <a:t>Kwota: 396 000 zł</a:t>
            </a:r>
          </a:p>
          <a:p>
            <a:r>
              <a:rPr lang="pl-PL" sz="2400" b="1" dirty="0" smtClean="0"/>
              <a:t>dotacja FOGR  </a:t>
            </a:r>
            <a:r>
              <a:rPr lang="pl-PL" sz="2400" b="1" dirty="0"/>
              <a:t>- 150 </a:t>
            </a:r>
            <a:r>
              <a:rPr lang="pl-PL" sz="2400" b="1" dirty="0" smtClean="0"/>
              <a:t>000 zł</a:t>
            </a:r>
            <a:endParaRPr lang="pl-PL" sz="24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040" y="1266800"/>
            <a:ext cx="6669062" cy="500179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7220"/>
            <a:ext cx="5081040" cy="381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6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- 2017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183715" y="605917"/>
            <a:ext cx="105211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 „Rozbudowa stacji uzdatniania wody Kroczewo</a:t>
            </a:r>
            <a:r>
              <a:rPr lang="pl-PL" sz="2400" b="1" dirty="0" smtClean="0"/>
              <a:t>”</a:t>
            </a:r>
          </a:p>
          <a:p>
            <a:pPr fontAlgn="t"/>
            <a:endParaRPr lang="pl-PL" sz="2400" b="1" dirty="0"/>
          </a:p>
          <a:p>
            <a:pPr fontAlgn="ctr"/>
            <a:r>
              <a:rPr lang="pl-PL" sz="2400" b="1" dirty="0" smtClean="0"/>
              <a:t>Kwota: 110.900,12 zł</a:t>
            </a:r>
            <a:endParaRPr lang="pl-PL" sz="24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223" y="1667747"/>
            <a:ext cx="7565413" cy="503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00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- 2017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844727" y="605917"/>
            <a:ext cx="98600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 smtClean="0"/>
              <a:t>„</a:t>
            </a:r>
            <a:r>
              <a:rPr lang="pl-PL" sz="2400" b="1" dirty="0"/>
              <a:t>Przebudowa drogi gminnej Zdunowo- Stare Olszyny nr 301218W”</a:t>
            </a:r>
          </a:p>
          <a:p>
            <a:pPr fontAlgn="ctr"/>
            <a:endParaRPr lang="pl-PL" sz="2400" b="1" dirty="0" smtClean="0"/>
          </a:p>
          <a:p>
            <a:pPr fontAlgn="ctr"/>
            <a:r>
              <a:rPr lang="pl-PL" sz="2400" b="1" dirty="0" smtClean="0"/>
              <a:t>Kwota: 51</a:t>
            </a:r>
            <a:r>
              <a:rPr lang="pl-PL" sz="2400" b="1" dirty="0"/>
              <a:t> </a:t>
            </a:r>
            <a:r>
              <a:rPr lang="pl-PL" sz="2400" b="1" dirty="0" smtClean="0"/>
              <a:t>991,90</a:t>
            </a:r>
            <a:r>
              <a:rPr lang="pl-PL" sz="2400" b="1" dirty="0"/>
              <a:t> </a:t>
            </a:r>
            <a:r>
              <a:rPr lang="pl-PL" sz="2400" b="1" dirty="0" smtClean="0"/>
              <a:t>zł (dokumentacja)</a:t>
            </a:r>
            <a:endParaRPr lang="pl-PL" sz="24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706" y="1898580"/>
            <a:ext cx="7070137" cy="471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9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451692" y="467418"/>
            <a:ext cx="101649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l-PL" sz="2400" b="1" kern="50" dirty="0"/>
              <a:t>„Rozbudowa sieci kanalizacji deszczowej drogi gminnej we wsi Załuski wraz z remontem wylotu na dz. Nr ew. </a:t>
            </a:r>
            <a:r>
              <a:rPr lang="pl-PL" sz="2400" b="1" kern="50"/>
              <a:t>72/12,Gmina </a:t>
            </a:r>
            <a:r>
              <a:rPr lang="pl-PL" sz="2400" b="1" kern="50" smtClean="0"/>
              <a:t>Załuski„</a:t>
            </a:r>
            <a:endParaRPr lang="pl-PL" sz="2400" b="1" kern="50" dirty="0"/>
          </a:p>
          <a:p>
            <a:pPr fontAlgn="ctr"/>
            <a:endParaRPr lang="pl-PL" sz="2400" b="1" dirty="0" smtClean="0"/>
          </a:p>
          <a:p>
            <a:pPr fontAlgn="ctr"/>
            <a:r>
              <a:rPr lang="pl-PL" sz="2400" b="1" dirty="0" smtClean="0"/>
              <a:t>Kwota: </a:t>
            </a:r>
            <a:r>
              <a:rPr lang="pl-PL" sz="2400" b="1" kern="50" dirty="0" smtClean="0"/>
              <a:t>129.640 zł</a:t>
            </a:r>
            <a:endParaRPr lang="pl-PL" sz="2400" b="1" kern="50" dirty="0">
              <a:latin typeface="Liberation Serif"/>
              <a:ea typeface="SimSun" panose="02010600030101010101" pitchFamily="2" charset="-122"/>
              <a:cs typeface="Mangal"/>
            </a:endParaRPr>
          </a:p>
          <a:p>
            <a:pPr fontAlgn="ctr"/>
            <a:endParaRPr lang="pl-PL" sz="2400" b="1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526" y="1267636"/>
            <a:ext cx="4165856" cy="559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18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/>
          </p:nvPr>
        </p:nvGraphicFramePr>
        <p:xfrm>
          <a:off x="749149" y="3220720"/>
          <a:ext cx="10260988" cy="2926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41137"/>
                <a:gridCol w="2019851"/>
              </a:tblGrid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„Budowa wiaty piknikowej wraz z paleniskiem – </a:t>
                      </a:r>
                      <a:r>
                        <a:rPr lang="pl-PL" sz="2400" b="1" kern="50" dirty="0" smtClean="0">
                          <a:effectLst/>
                        </a:rPr>
                        <a:t>Nowe Olszyny</a:t>
                      </a:r>
                      <a:r>
                        <a:rPr lang="pl-PL" sz="2400" b="1" kern="50" baseline="0" dirty="0" smtClean="0">
                          <a:effectLst/>
                        </a:rPr>
                        <a:t> </a:t>
                      </a:r>
                      <a:r>
                        <a:rPr lang="pl-PL" sz="2400" b="1" kern="50" dirty="0" smtClean="0">
                          <a:effectLst/>
                        </a:rPr>
                        <a:t>, Stare Olszyny’’ </a:t>
                      </a:r>
                      <a:r>
                        <a:rPr lang="pl-PL" sz="2400" b="1" kern="50" dirty="0">
                          <a:effectLst/>
                        </a:rPr>
                        <a:t>(Fundusz Sołecki)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2 000,00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  <a:tr h="3524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„Budowa placu zabaw KROCZEWO” (Fundusz Sołecki)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>
                          <a:effectLst/>
                        </a:rPr>
                        <a:t>24 218,10</a:t>
                      </a:r>
                      <a:endParaRPr lang="pl-PL" sz="24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  <a:tr h="5289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„Zakup i montaż siłowni zewnętrznej oraz ogrodzenia –ZAŁUSKI” (Fundusz Sołecki)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>
                          <a:effectLst/>
                        </a:rPr>
                        <a:t>13 669,00</a:t>
                      </a:r>
                      <a:endParaRPr lang="pl-PL" sz="2400" b="1" kern="5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  <a:tr h="485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„Utworzenie placu zabaw dla dzieci w miejscowości Karolinowo jako obiektu użyteczności służącego rozwojowi rekreacji i sportu o charakterze publicznym”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27 092,00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749149" y="744417"/>
          <a:ext cx="10172852" cy="1733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59251"/>
                <a:gridCol w="2013601"/>
              </a:tblGrid>
              <a:tr h="636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„Modernizacja lokalu mieszkalnego Wilamy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 smtClean="0">
                          <a:effectLst/>
                        </a:rPr>
                        <a:t>35</a:t>
                      </a:r>
                      <a:r>
                        <a:rPr lang="pl-PL" sz="2400" b="1" kern="50" baseline="0" dirty="0" smtClean="0">
                          <a:effectLst/>
                        </a:rPr>
                        <a:t> </a:t>
                      </a:r>
                      <a:r>
                        <a:rPr lang="pl-PL" sz="2400" b="1" kern="50" dirty="0" smtClean="0">
                          <a:effectLst/>
                        </a:rPr>
                        <a:t>000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  <a:tr h="636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>
                          <a:effectLst/>
                        </a:rPr>
                        <a:t>Projekt przebudowy kotłowni z paliwa stałego na gazowe wraz ze zmianą zagospodarowania terenu w SP w Szczytnie (przeniesienie placu zabaw i zamontowanie kostki)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b="1" kern="50" dirty="0" smtClean="0">
                          <a:effectLst/>
                        </a:rPr>
                        <a:t>12</a:t>
                      </a:r>
                      <a:r>
                        <a:rPr lang="pl-PL" sz="2400" b="1" kern="50" baseline="0" dirty="0" smtClean="0">
                          <a:effectLst/>
                        </a:rPr>
                        <a:t> </a:t>
                      </a:r>
                      <a:r>
                        <a:rPr lang="pl-PL" sz="2400" b="1" kern="50" dirty="0" smtClean="0">
                          <a:effectLst/>
                        </a:rPr>
                        <a:t>000</a:t>
                      </a:r>
                      <a:endParaRPr lang="pl-PL" sz="2400" b="1" kern="50" dirty="0">
                        <a:effectLst/>
                        <a:latin typeface="Liberation Serif"/>
                        <a:ea typeface="SimSun" panose="02010600030101010101" pitchFamily="2" charset="-122"/>
                        <a:cs typeface="Mang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338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805971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183716" y="475940"/>
            <a:ext cx="105211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„Budowa sali gimnastycznej wraz zapleczem przy Szkole Podstawowej w </a:t>
            </a:r>
            <a:r>
              <a:rPr lang="pl-PL" sz="2400" b="1" dirty="0" smtClean="0"/>
              <a:t>Kamienicy”</a:t>
            </a:r>
          </a:p>
          <a:p>
            <a:pPr fontAlgn="t"/>
            <a:endParaRPr lang="pl-PL" sz="2000" b="1" dirty="0"/>
          </a:p>
          <a:p>
            <a:pPr fontAlgn="ctr"/>
            <a:r>
              <a:rPr lang="pl-PL" sz="2800" b="1" dirty="0" smtClean="0"/>
              <a:t>Kwota 1.826.720,79 zł</a:t>
            </a:r>
            <a:endParaRPr lang="pl-PL" sz="28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825" y="1007117"/>
            <a:ext cx="8251175" cy="549528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7737"/>
            <a:ext cx="3891062" cy="259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5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583894" y="605917"/>
            <a:ext cx="1012092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„Budowa sali gimnastycznej z zapleczem przy Szkole Podstawowej w Stróżewie” </a:t>
            </a:r>
          </a:p>
          <a:p>
            <a:pPr fontAlgn="ctr"/>
            <a:endParaRPr lang="pl-PL" sz="2400" b="1" dirty="0" smtClean="0"/>
          </a:p>
          <a:p>
            <a:pPr fontAlgn="ctr"/>
            <a:r>
              <a:rPr lang="pl-PL" sz="2400" b="1" dirty="0" smtClean="0"/>
              <a:t>Kwota </a:t>
            </a:r>
          </a:p>
          <a:p>
            <a:pPr fontAlgn="ctr"/>
            <a:r>
              <a:rPr lang="pl-PL" sz="2400" b="1" dirty="0"/>
              <a:t>31.542,30 </a:t>
            </a:r>
            <a:r>
              <a:rPr lang="pl-PL" sz="2400" b="1" dirty="0" smtClean="0"/>
              <a:t>zł</a:t>
            </a:r>
          </a:p>
          <a:p>
            <a:pPr fontAlgn="ctr"/>
            <a:endParaRPr lang="pl-PL" sz="2400" b="1" dirty="0"/>
          </a:p>
          <a:p>
            <a:pPr fontAlgn="ctr"/>
            <a:r>
              <a:rPr lang="pl-PL" sz="2400" b="1" dirty="0" smtClean="0"/>
              <a:t>wydatkowana na </a:t>
            </a:r>
          </a:p>
          <a:p>
            <a:pPr fontAlgn="ctr"/>
            <a:r>
              <a:rPr lang="pl-PL" sz="2400" b="1" dirty="0"/>
              <a:t>p</a:t>
            </a:r>
            <a:r>
              <a:rPr lang="pl-PL" sz="2400" b="1" dirty="0" smtClean="0"/>
              <a:t>rojekt i kosztorys</a:t>
            </a:r>
          </a:p>
          <a:p>
            <a:pPr fontAlgn="ctr"/>
            <a:endParaRPr lang="pl-PL" sz="2400" b="1" dirty="0" smtClean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043" y="1137033"/>
            <a:ext cx="7627957" cy="572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2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583894" y="605917"/>
            <a:ext cx="101209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,, Wsparcie na starcie’’-modernizacja pomieszczeń w przedszkolu w budynku SP Kroczewo i SP Szczytno</a:t>
            </a:r>
          </a:p>
          <a:p>
            <a:pPr fontAlgn="ctr"/>
            <a:r>
              <a:rPr lang="pl-PL" sz="2400" b="1" dirty="0"/>
              <a:t> </a:t>
            </a:r>
          </a:p>
          <a:p>
            <a:pPr fontAlgn="ctr"/>
            <a:r>
              <a:rPr lang="pl-PL" sz="2400" b="1" dirty="0" smtClean="0"/>
              <a:t>Kwota: 38.906,44 zł</a:t>
            </a:r>
            <a:endParaRPr lang="pl-PL" sz="2400" b="1" dirty="0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07" y="2341879"/>
            <a:ext cx="4819038" cy="361160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3919" y="1267636"/>
            <a:ext cx="6252424" cy="468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8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275422" y="509666"/>
            <a:ext cx="104514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400" b="1" dirty="0"/>
              <a:t>„Przebudowa drogi gminnej przez wieś Złotopolice nr 301203W”</a:t>
            </a:r>
          </a:p>
          <a:p>
            <a:pPr fontAlgn="ctr"/>
            <a:r>
              <a:rPr lang="pl-PL" sz="2400" b="1" dirty="0" smtClean="0"/>
              <a:t>Kwota 527.286,76 zł</a:t>
            </a:r>
            <a:endParaRPr lang="pl-PL" sz="24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15" y="1429480"/>
            <a:ext cx="7238027" cy="542852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487" y="569917"/>
            <a:ext cx="4689513" cy="628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8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77118" y="605917"/>
            <a:ext cx="1062770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200" b="1" dirty="0"/>
              <a:t>„Rozbudowa drogi gminnej Nr 301221W w miejscowości Zdunowo gmina Załuski”</a:t>
            </a:r>
          </a:p>
          <a:p>
            <a:pPr fontAlgn="t"/>
            <a:r>
              <a:rPr lang="pl-PL" sz="2200" b="1" dirty="0"/>
              <a:t>-inwestycja w trakcie realizacji</a:t>
            </a:r>
          </a:p>
          <a:p>
            <a:pPr fontAlgn="ctr"/>
            <a:endParaRPr lang="pl-PL" sz="2200" b="1" dirty="0" smtClean="0"/>
          </a:p>
          <a:p>
            <a:pPr fontAlgn="ctr"/>
            <a:r>
              <a:rPr lang="pl-PL" sz="2200" b="1" dirty="0" smtClean="0"/>
              <a:t>Kwota 777.946,12 zł</a:t>
            </a:r>
            <a:endParaRPr lang="pl-PL" sz="22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82" y="1487277"/>
            <a:ext cx="8064148" cy="537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15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3715" y="20238"/>
            <a:ext cx="11824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3200" b="1" dirty="0" smtClean="0">
                <a:ea typeface="SimSun" panose="02010600030101010101" pitchFamily="2" charset="-122"/>
                <a:cs typeface="Arial" panose="020B0604020202020204" pitchFamily="34" charset="0"/>
              </a:rPr>
              <a:t>INWESTYCJE - 2018</a:t>
            </a:r>
            <a:endParaRPr kumimoji="0" lang="pl-PL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83715" y="744417"/>
            <a:ext cx="11182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  <a:p>
            <a:pPr fontAlgn="t"/>
            <a:r>
              <a:rPr lang="pl-PL" sz="2000" dirty="0"/>
              <a:t> </a:t>
            </a:r>
          </a:p>
        </p:txBody>
      </p:sp>
      <p:sp>
        <p:nvSpPr>
          <p:cNvPr id="2" name="Prostokąt 1"/>
          <p:cNvSpPr/>
          <p:nvPr/>
        </p:nvSpPr>
        <p:spPr>
          <a:xfrm>
            <a:off x="183716" y="605917"/>
            <a:ext cx="105211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pl-PL" sz="2200" b="1" dirty="0"/>
              <a:t>„Rozbudowa drogi gminnej nr 301232W w miejscowości Szczytno”</a:t>
            </a:r>
          </a:p>
          <a:p>
            <a:pPr fontAlgn="t"/>
            <a:r>
              <a:rPr lang="pl-PL" sz="2200" b="1" dirty="0"/>
              <a:t>-inwestycja w trakcie </a:t>
            </a:r>
            <a:r>
              <a:rPr lang="pl-PL" sz="2200" b="1" dirty="0" smtClean="0"/>
              <a:t>realizacji</a:t>
            </a:r>
          </a:p>
          <a:p>
            <a:pPr fontAlgn="t"/>
            <a:endParaRPr lang="pl-PL" sz="2200" b="1" dirty="0"/>
          </a:p>
          <a:p>
            <a:pPr fontAlgn="ctr"/>
            <a:r>
              <a:rPr lang="pl-PL" sz="2200" b="1" dirty="0" smtClean="0"/>
              <a:t>Kwota: 765.721,24 zł</a:t>
            </a:r>
            <a:endParaRPr lang="pl-PL" sz="2200" b="1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52" y="20238"/>
            <a:ext cx="3849848" cy="6858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4999"/>
            <a:ext cx="8342152" cy="468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9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71850" y="349370"/>
            <a:ext cx="11824569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zh-CN" sz="4400" b="1" dirty="0" smtClean="0">
                <a:ea typeface="SimSun" panose="02010600030101010101" pitchFamily="2" charset="-122"/>
                <a:cs typeface="Arial" panose="020B0604020202020204" pitchFamily="34" charset="0"/>
              </a:rPr>
              <a:t>FUNDUSZ SOŁECKI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SimSun" panose="02010600030101010101" pitchFamily="2" charset="-122"/>
                <a:cs typeface="Arial" panose="020B0604020202020204" pitchFamily="34" charset="0"/>
              </a:rPr>
              <a:t>2016 - 2018</a:t>
            </a:r>
            <a:endParaRPr kumimoji="0" lang="pl-PL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graphicFrame>
        <p:nvGraphicFramePr>
          <p:cNvPr id="15" name="Tabela 14"/>
          <p:cNvGraphicFramePr>
            <a:graphicFrameLocks noGrp="1"/>
          </p:cNvGraphicFramePr>
          <p:nvPr>
            <p:extLst/>
          </p:nvPr>
        </p:nvGraphicFramePr>
        <p:xfrm>
          <a:off x="528808" y="2555914"/>
          <a:ext cx="10708396" cy="20711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7099"/>
                <a:gridCol w="2677099"/>
                <a:gridCol w="2677099"/>
                <a:gridCol w="2677099"/>
              </a:tblGrid>
              <a:tr h="693221">
                <a:tc>
                  <a:txBody>
                    <a:bodyPr/>
                    <a:lstStyle/>
                    <a:p>
                      <a:pPr algn="ctr"/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2016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2017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2018</a:t>
                      </a:r>
                      <a:endParaRPr lang="pl-PL" sz="3200" b="1" dirty="0"/>
                    </a:p>
                  </a:txBody>
                  <a:tcPr/>
                </a:tc>
              </a:tr>
              <a:tr h="688974"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Kwota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297 </a:t>
                      </a:r>
                      <a:r>
                        <a:rPr lang="pl-PL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683,84 zł</a:t>
                      </a:r>
                      <a:endParaRPr lang="pl-PL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288 422,73 zł</a:t>
                      </a:r>
                      <a:endParaRPr lang="pl-PL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439 657,00 zł</a:t>
                      </a:r>
                      <a:endParaRPr lang="pl-PL" sz="3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88974"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Miejscowości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22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23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b="1" dirty="0" smtClean="0"/>
                        <a:t>27</a:t>
                      </a:r>
                      <a:endParaRPr lang="pl-PL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25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-281252"/>
            <a:ext cx="1182456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6000" b="1" dirty="0"/>
              <a:t>PROJEKTY </a:t>
            </a:r>
            <a:r>
              <a:rPr lang="pl-PL" sz="6000" b="1" dirty="0" smtClean="0"/>
              <a:t>UNIJNE</a:t>
            </a:r>
          </a:p>
          <a:p>
            <a:pPr algn="ctr"/>
            <a:r>
              <a:rPr lang="pl-PL" sz="6000" b="1" dirty="0" smtClean="0"/>
              <a:t>I Dotacje Krajowe </a:t>
            </a:r>
          </a:p>
          <a:p>
            <a:pPr algn="ctr"/>
            <a:r>
              <a:rPr lang="pl-PL" sz="6000" b="1" dirty="0" smtClean="0"/>
              <a:t>2014-2018</a:t>
            </a:r>
            <a:endParaRPr lang="pl-PL" sz="60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076" y="2668492"/>
            <a:ext cx="10058400" cy="323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38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5578" y="1368007"/>
            <a:ext cx="11824569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l-PL" sz="2400" b="1" dirty="0"/>
              <a:t>„Lepsza szkoła – Lepsze Perspektywy” w ramach działania 10.1.1 PRO WM 2014-2020 – Zakończony w styczniu 2018 roku, realizowany od października 2016 </a:t>
            </a:r>
            <a:r>
              <a:rPr lang="pl-PL" sz="2400" b="1" dirty="0" smtClean="0"/>
              <a:t>roku</a:t>
            </a:r>
          </a:p>
          <a:p>
            <a:endParaRPr lang="pl-PL" sz="2400" b="1" dirty="0"/>
          </a:p>
          <a:p>
            <a:pPr lvl="2"/>
            <a:r>
              <a:rPr lang="pl-PL" sz="2400" b="1" dirty="0"/>
              <a:t>Kwota dofinansowania:	641 686,89 zł</a:t>
            </a:r>
          </a:p>
          <a:p>
            <a:pPr lvl="2"/>
            <a:r>
              <a:rPr lang="pl-PL" sz="2400" b="1" dirty="0" smtClean="0"/>
              <a:t>Wartość projektu</a:t>
            </a:r>
            <a:r>
              <a:rPr lang="pl-PL" sz="2400" b="1" dirty="0"/>
              <a:t>:		</a:t>
            </a:r>
            <a:r>
              <a:rPr lang="pl-PL" sz="2400" b="1" dirty="0" smtClean="0"/>
              <a:t>679 552,08 zł</a:t>
            </a:r>
          </a:p>
          <a:p>
            <a:pPr lvl="2"/>
            <a:endParaRPr lang="pl-PL" sz="2400" b="1" dirty="0"/>
          </a:p>
          <a:p>
            <a:r>
              <a:rPr lang="pl-PL" sz="2400" dirty="0"/>
              <a:t>Cel ogólny projektu:</a:t>
            </a:r>
          </a:p>
          <a:p>
            <a:r>
              <a:rPr lang="pl-PL" sz="2400" dirty="0"/>
              <a:t>Podniesienie kompetencji kluczowych, właściwych postaw i umiejętności niezbędnych na rynku pracy oraz złagodzenie deficytów u uczniów ze specjalnymi potrzebami edukacyjnymi u 466 uczniów w tym 219 uczennic ze szkół wiejskich w gminie Załuski: SP Szczytno, Gimnazjum w Szczytnie, SP Stróżewo, SP Kamienica, Gimnazjum w Kroczewie.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8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7613" y="1488658"/>
            <a:ext cx="1182456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l-PL" sz="2400" dirty="0"/>
              <a:t>19 maja 2018 roku podpisaliśmy porozumienie o dofinansowanie zadania realizowanego w ramach „</a:t>
            </a:r>
            <a:r>
              <a:rPr lang="pl-PL" sz="2400" b="1" dirty="0"/>
              <a:t>Programu Wieloletniego „Senior+” n lata 2015-2020 Moduł I „Utworzenie i wyposażenie placówki </a:t>
            </a:r>
            <a:r>
              <a:rPr lang="pl-PL" sz="2400" b="1" dirty="0" err="1"/>
              <a:t>Sernior</a:t>
            </a:r>
            <a:r>
              <a:rPr lang="pl-PL" sz="2400" b="1" dirty="0"/>
              <a:t>+”</a:t>
            </a:r>
            <a:r>
              <a:rPr lang="pl-PL" sz="2400" dirty="0"/>
              <a:t>. Zadanie polega na utworzeniu Dziennego Domu Senior+ w budynku remizy OSP w Szczytnie jako miejsca umożliwiającego osobom w wieku 60+ spędzanie w sposób aktywny wolnego czasu, oraz integrację w ramach członków swojej społeczności. Wspomniany Dzienny Dom Senior+ będzie oferował usługi o charakterze edukacyjnym, </a:t>
            </a:r>
            <a:r>
              <a:rPr lang="pl-PL" sz="2400" dirty="0" err="1"/>
              <a:t>kulturalno</a:t>
            </a:r>
            <a:r>
              <a:rPr lang="pl-PL" sz="2400" dirty="0"/>
              <a:t> – oświatowe oraz sportowo – rekreacyjne. </a:t>
            </a:r>
            <a:endParaRPr lang="pl-PL" sz="2400" dirty="0" smtClean="0"/>
          </a:p>
          <a:p>
            <a:endParaRPr lang="pl-PL" sz="2400" dirty="0" smtClean="0"/>
          </a:p>
          <a:p>
            <a:r>
              <a:rPr lang="pl-PL" sz="2400" dirty="0" smtClean="0"/>
              <a:t>Łączna </a:t>
            </a:r>
            <a:r>
              <a:rPr lang="pl-PL" sz="2400" dirty="0"/>
              <a:t>kwota inwestycji opiewa na </a:t>
            </a:r>
            <a:r>
              <a:rPr lang="pl-PL" sz="2400" b="1" dirty="0"/>
              <a:t>300 000,00 zł</a:t>
            </a:r>
            <a:r>
              <a:rPr lang="pl-PL" sz="2400" dirty="0"/>
              <a:t>, </a:t>
            </a:r>
            <a:endParaRPr lang="pl-PL" sz="2400" dirty="0" smtClean="0"/>
          </a:p>
          <a:p>
            <a:r>
              <a:rPr lang="pl-PL" sz="2400" dirty="0" smtClean="0"/>
              <a:t>z </a:t>
            </a:r>
            <a:r>
              <a:rPr lang="pl-PL" sz="2400" dirty="0"/>
              <a:t>czego dofinansowanie stanowi </a:t>
            </a:r>
            <a:r>
              <a:rPr lang="pl-PL" sz="2400" b="1" dirty="0"/>
              <a:t>240 000,00 zł</a:t>
            </a:r>
            <a:r>
              <a:rPr lang="pl-PL" sz="2400" dirty="0"/>
              <a:t>. 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559612"/>
            <a:ext cx="1182456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l-PL" sz="2400" dirty="0"/>
              <a:t>W ramach </a:t>
            </a:r>
            <a:r>
              <a:rPr lang="pl-PL" sz="2400" b="1" dirty="0"/>
              <a:t>„Mazowieckiego Instrumentu Aktywizacji Sołectw MAZOWSZE 2018”</a:t>
            </a:r>
            <a:r>
              <a:rPr lang="pl-PL" sz="2400" dirty="0"/>
              <a:t> (porozumienie zawarte 3 lipca 2018 roku) zaplanowane były dwa zadania:</a:t>
            </a:r>
          </a:p>
          <a:p>
            <a:pPr lvl="2"/>
            <a:r>
              <a:rPr lang="pl-PL" sz="2400" b="1" dirty="0"/>
              <a:t>„utworzenie placu zabaw dla dzieci w miejscowości Karolinowo jako obiektu użyteczności jako obiektu służącego rozwoju rekreacji i sportu o charakterze publicznym”</a:t>
            </a:r>
            <a:r>
              <a:rPr lang="pl-PL" sz="2400" dirty="0"/>
              <a:t> </a:t>
            </a:r>
            <a:endParaRPr lang="pl-PL" sz="2400" dirty="0" smtClean="0"/>
          </a:p>
          <a:p>
            <a:pPr lvl="2"/>
            <a:r>
              <a:rPr lang="pl-PL" sz="2400" dirty="0" smtClean="0"/>
              <a:t>na </a:t>
            </a:r>
            <a:r>
              <a:rPr lang="pl-PL" sz="2400" dirty="0"/>
              <a:t>kwotę łącznie </a:t>
            </a:r>
            <a:r>
              <a:rPr lang="pl-PL" sz="2400" b="1" dirty="0"/>
              <a:t>27 092,00 zł</a:t>
            </a:r>
            <a:r>
              <a:rPr lang="pl-PL" sz="2400" dirty="0"/>
              <a:t> – plac już został utworzony</a:t>
            </a:r>
          </a:p>
          <a:p>
            <a:pPr lvl="2"/>
            <a:r>
              <a:rPr lang="pl-PL" sz="2400" b="1" dirty="0"/>
              <a:t>„Modernizacja stawu w miejscowości </a:t>
            </a:r>
            <a:r>
              <a:rPr lang="pl-PL" sz="2400" b="1" dirty="0" err="1"/>
              <a:t>Niepiekła</a:t>
            </a:r>
            <a:r>
              <a:rPr lang="pl-PL" sz="2400" b="1" dirty="0"/>
              <a:t> na działce o </a:t>
            </a:r>
            <a:r>
              <a:rPr lang="pl-PL" sz="2400" b="1" dirty="0" smtClean="0"/>
              <a:t>Nr </a:t>
            </a:r>
            <a:r>
              <a:rPr lang="pl-PL" sz="2400" b="1" dirty="0"/>
              <a:t>ewidencyjnym 59 Obręb </a:t>
            </a:r>
            <a:r>
              <a:rPr lang="pl-PL" sz="2400" b="1" dirty="0" err="1"/>
              <a:t>Niepiekła</a:t>
            </a:r>
            <a:r>
              <a:rPr lang="pl-PL" sz="2400" b="1" dirty="0"/>
              <a:t> w celu poprawy jego walorów estetycznych, rekreacyjnych i turystycznych”</a:t>
            </a:r>
            <a:r>
              <a:rPr lang="pl-PL" sz="2400" dirty="0"/>
              <a:t> </a:t>
            </a:r>
            <a:endParaRPr lang="pl-PL" sz="2400" dirty="0" smtClean="0"/>
          </a:p>
          <a:p>
            <a:pPr lvl="2"/>
            <a:r>
              <a:rPr lang="pl-PL" sz="2400" dirty="0" smtClean="0"/>
              <a:t>na </a:t>
            </a:r>
            <a:r>
              <a:rPr lang="pl-PL" sz="2400" dirty="0"/>
              <a:t>kwotę łącznie </a:t>
            </a:r>
            <a:r>
              <a:rPr lang="pl-PL" sz="2400" b="1" dirty="0"/>
              <a:t>24 600,00 zł</a:t>
            </a:r>
            <a:r>
              <a:rPr lang="pl-PL" sz="2400" dirty="0"/>
              <a:t> – roboty </a:t>
            </a:r>
            <a:r>
              <a:rPr lang="pl-PL" sz="2400" dirty="0" smtClean="0"/>
              <a:t>już się rozpoczęły.</a:t>
            </a:r>
            <a:endParaRPr lang="pl-PL" sz="24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5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67431" y="1244897"/>
            <a:ext cx="1182456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l-PL" sz="2000" b="1" dirty="0"/>
              <a:t>„Przywrócenie walorów historycznych poprzez odbudowę i rewitalizację parku podworskiego w Kroczewie ze stworzeniem przestrzeni turystycznej i rekreacyjnej dla mieszkańców oraz turystów Gminy Załuski”</a:t>
            </a:r>
            <a:r>
              <a:rPr lang="pl-PL" sz="2000" dirty="0"/>
              <a:t> w ramach działania 19.2 „Wsparcie na wdrażanie operacji w ramach strategii rozwoju lokalnego kierowanego przez społeczność” PROW 2014-2020 – Wniosek został zakwalifikowany w LGD Przyjazne Mazowsze do dofinansowania. Obecnie oczekujemy na weryfikację merytoryczną ze strony Urzędu Marszałkowskiego.</a:t>
            </a:r>
          </a:p>
          <a:p>
            <a:pPr lvl="2"/>
            <a:r>
              <a:rPr lang="pl-PL" sz="2000" b="1" dirty="0"/>
              <a:t>Kwota dofinansowania:	195 900,00 zł</a:t>
            </a:r>
            <a:endParaRPr lang="pl-PL" sz="2000" dirty="0"/>
          </a:p>
          <a:p>
            <a:pPr lvl="2"/>
            <a:r>
              <a:rPr lang="pl-PL" sz="2000" b="1" dirty="0" smtClean="0"/>
              <a:t>Wartość projektu:</a:t>
            </a:r>
            <a:r>
              <a:rPr lang="pl-PL" sz="2000" b="1" dirty="0"/>
              <a:t>	</a:t>
            </a:r>
            <a:r>
              <a:rPr lang="pl-PL" sz="2000" b="1" dirty="0" smtClean="0"/>
              <a:t>195</a:t>
            </a:r>
            <a:r>
              <a:rPr lang="pl-PL" sz="2000" b="1" dirty="0"/>
              <a:t> 900,00 zł</a:t>
            </a:r>
            <a:endParaRPr lang="pl-PL" sz="2000" dirty="0"/>
          </a:p>
          <a:p>
            <a:r>
              <a:rPr lang="pl-PL" sz="2000" b="1" dirty="0"/>
              <a:t> </a:t>
            </a:r>
            <a:endParaRPr lang="pl-PL" sz="20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114518" y="4017782"/>
            <a:ext cx="113473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l-PL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Przedsięwzięcie polega na odbudowie i rewitalizacji parku podworskiego w Kroczewie ze stworzeniem przestrzeni turystycznej i rekreacyjnej dla mieszkańców oraz turystów Gminy Załuski. Powierzchnia przedmiotowego parku sięga około 8 hektarów. Celem niniejszego przedsięwzięcia jest odbudowa chociażby przyrodniczej struktury parkowej (plantowanie terenu, zasiew traw i nawożenie, nasadzenie krzewów) z jedynie konieczną infrastrukturą (ścieżki, pomosty, altana, plac zabaw). Dodatkowo z punktu widzenia bezpieczeństwa, dalszego utrzymania walorów użytkowych oraz wizualnych parku konieczne jest również zainstalowanie oświetlenia oraz monitoringu. Dodatkowym, aczkolwiek bardzo ważnym elementem przedsięwzięcia będzie zamieszczenie tablic informacyjnych przy ścieżkach i punktach rekreacyjnych na terenie całego parku. Tablice te będą nawiązywać zarówno to aspektów przyrodniczych, charakterystycznych dla parku i rejonu, jak informacje na temat lokalnej fauny i flory, gatunków chronionych </a:t>
            </a:r>
            <a:r>
              <a:rPr lang="pl-PL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itd</a:t>
            </a:r>
            <a:r>
              <a:rPr lang="pl-PL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jak i historycznych. </a:t>
            </a:r>
            <a:endParaRPr lang="pl-PL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3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209627" y="1538987"/>
            <a:ext cx="1134737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/>
              <a:t>Z dniem 4 września 2018 roku ruszyły zajęcia w dwóch </a:t>
            </a:r>
            <a:r>
              <a:rPr lang="pl-PL" sz="2400" dirty="0" smtClean="0"/>
              <a:t>nowoutworzonych </a:t>
            </a:r>
            <a:r>
              <a:rPr lang="pl-PL" sz="2400" dirty="0"/>
              <a:t>Oddziałach Przedszkolnych w Szczytnie oraz w Kroczewie. Wspomniane Oddziały Przedszkolne powstały dzięki dofinansowaniu z działania 10.1.4 Edukacja Przedszkolna w ramach RPO WM 2014-2020. Projekt nosi nazwę </a:t>
            </a:r>
            <a:r>
              <a:rPr lang="pl-PL" sz="2400" b="1" dirty="0"/>
              <a:t>"Wsparcie na starcie na terenie Gminy Załuski"</a:t>
            </a:r>
            <a:r>
              <a:rPr lang="pl-PL" sz="2400" dirty="0"/>
              <a:t> i obejmuje około 50 dzieci w wieku 3-4 lat. W ramach projektu przewidziane jest również doszkalanie nauczycieli nauczania wczesnoszkolnego</a:t>
            </a:r>
            <a:r>
              <a:rPr lang="pl-PL" sz="2400" dirty="0" smtClean="0"/>
              <a:t>.</a:t>
            </a:r>
          </a:p>
          <a:p>
            <a:endParaRPr lang="pl-PL" sz="2400" dirty="0"/>
          </a:p>
          <a:p>
            <a:r>
              <a:rPr lang="pl-PL" sz="2400" dirty="0"/>
              <a:t>Wartość całkowita wniosku to </a:t>
            </a:r>
            <a:r>
              <a:rPr lang="pl-PL" sz="2400" b="1" dirty="0"/>
              <a:t>590 700,35 zł</a:t>
            </a:r>
            <a:endParaRPr lang="pl-PL" sz="2400" dirty="0"/>
          </a:p>
          <a:p>
            <a:r>
              <a:rPr lang="pl-PL" sz="2400" dirty="0"/>
              <a:t>Wartość dofinansowania: </a:t>
            </a:r>
            <a:r>
              <a:rPr lang="pl-PL" sz="2400" b="1" dirty="0"/>
              <a:t>472 560,28 zł (to jest 80% całości)</a:t>
            </a:r>
            <a:endParaRPr lang="pl-PL" sz="2400" dirty="0"/>
          </a:p>
          <a:p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7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209627" y="1583054"/>
            <a:ext cx="113473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/>
              <a:t>W październiku </a:t>
            </a:r>
            <a:r>
              <a:rPr lang="pl-PL" sz="2000" dirty="0" smtClean="0"/>
              <a:t>2018 r. rusza </a:t>
            </a:r>
            <a:r>
              <a:rPr lang="pl-PL" sz="2000" dirty="0"/>
              <a:t>nowy projekt. </a:t>
            </a:r>
            <a:r>
              <a:rPr lang="pl-PL" sz="2000" dirty="0" smtClean="0"/>
              <a:t>Wniosek </a:t>
            </a:r>
            <a:r>
              <a:rPr lang="pl-PL" sz="2000" dirty="0"/>
              <a:t>z działania 9.2.1 RPO WM 2014-2020 pod </a:t>
            </a:r>
            <a:r>
              <a:rPr lang="pl-PL" sz="2000" b="1" dirty="0"/>
              <a:t>nazwą „Zwiększenie dostępności do usług społecznych w Gminie Załuski”</a:t>
            </a:r>
            <a:r>
              <a:rPr lang="pl-PL" sz="2000" dirty="0"/>
              <a:t>. </a:t>
            </a:r>
            <a:endParaRPr lang="pl-PL" sz="2000" dirty="0" smtClean="0"/>
          </a:p>
          <a:p>
            <a:endParaRPr lang="pl-PL" sz="2000" dirty="0" smtClean="0"/>
          </a:p>
          <a:p>
            <a:r>
              <a:rPr lang="pl-PL" sz="2000" dirty="0" smtClean="0"/>
              <a:t>Wartość projektu </a:t>
            </a:r>
            <a:r>
              <a:rPr lang="pl-PL" sz="2000" b="1" dirty="0" smtClean="0"/>
              <a:t>2</a:t>
            </a:r>
            <a:r>
              <a:rPr lang="pl-PL" sz="2000" b="1" dirty="0"/>
              <a:t> 082 840,00 zł</a:t>
            </a:r>
            <a:r>
              <a:rPr lang="pl-PL" sz="2000" dirty="0"/>
              <a:t> </a:t>
            </a:r>
            <a:endParaRPr lang="pl-PL" sz="2000" dirty="0" smtClean="0"/>
          </a:p>
          <a:p>
            <a:r>
              <a:rPr lang="pl-PL" sz="2000" dirty="0"/>
              <a:t>D</a:t>
            </a:r>
            <a:r>
              <a:rPr lang="pl-PL" sz="2000" dirty="0" smtClean="0"/>
              <a:t>ofinansowanie </a:t>
            </a:r>
            <a:r>
              <a:rPr lang="pl-PL" sz="2000" b="1" dirty="0"/>
              <a:t>1 937 040,00 zł</a:t>
            </a:r>
            <a:r>
              <a:rPr lang="pl-PL" sz="2000" dirty="0"/>
              <a:t>, czyli </a:t>
            </a:r>
            <a:r>
              <a:rPr lang="pl-PL" sz="2000" b="1" dirty="0" smtClean="0"/>
              <a:t>93%</a:t>
            </a:r>
            <a:r>
              <a:rPr lang="pl-PL" sz="2000" dirty="0"/>
              <a:t> </a:t>
            </a:r>
            <a:r>
              <a:rPr lang="pl-PL" sz="2000" dirty="0" smtClean="0"/>
              <a:t>kwoty </a:t>
            </a:r>
            <a:r>
              <a:rPr lang="pl-PL" sz="2000" dirty="0"/>
              <a:t>(</a:t>
            </a:r>
            <a:r>
              <a:rPr lang="pl-PL" sz="2000" b="1" dirty="0"/>
              <a:t>1 666 272,00 zł</a:t>
            </a:r>
            <a:r>
              <a:rPr lang="pl-PL" sz="2000" dirty="0"/>
              <a:t> z budżetu UE oraz </a:t>
            </a:r>
            <a:r>
              <a:rPr lang="pl-PL" sz="2000" b="1" dirty="0"/>
              <a:t>270 768,00 zł</a:t>
            </a:r>
            <a:r>
              <a:rPr lang="pl-PL" sz="2000" dirty="0"/>
              <a:t> z </a:t>
            </a:r>
            <a:r>
              <a:rPr lang="pl-PL" sz="2000" dirty="0" smtClean="0"/>
              <a:t>budżetu </a:t>
            </a:r>
            <a:r>
              <a:rPr lang="pl-PL" sz="2000" dirty="0"/>
              <a:t>Państwa). </a:t>
            </a:r>
            <a:endParaRPr lang="pl-PL" sz="2000" dirty="0" smtClean="0"/>
          </a:p>
          <a:p>
            <a:endParaRPr lang="pl-PL" sz="2000" dirty="0" smtClean="0"/>
          </a:p>
          <a:p>
            <a:r>
              <a:rPr lang="pl-PL" sz="2000" dirty="0" smtClean="0"/>
              <a:t>Grupą </a:t>
            </a:r>
            <a:r>
              <a:rPr lang="pl-PL" sz="2000" dirty="0"/>
              <a:t>docelowa projektu obejmuje 60 osób (40 kobiet i 20 mężczyzn) zagrożonych ubóstwem i wykluczeniem społecznym, w tym 5 niepełnosprawnych oraz 20tu opiekunów faktycznych (15 kobiet i 5 mężczyzn). Projekt realizowany będzie w partnerstwie z polskim Związkiem Emerytów, Rencistów i Inwalidów oddział Rejonowy w Płońsku i kierowany jest właśnie do emerytów z terenu Gminy Załuski</a:t>
            </a:r>
            <a:r>
              <a:rPr lang="pl-PL" sz="2000" dirty="0" smtClean="0"/>
              <a:t>.</a:t>
            </a:r>
          </a:p>
          <a:p>
            <a:r>
              <a:rPr lang="pl-PL" sz="2000" dirty="0"/>
              <a:t>Projekt przewidziany jest na 2 lata</a:t>
            </a:r>
            <a:r>
              <a:rPr lang="pl-PL" sz="2000" dirty="0" smtClean="0"/>
              <a:t>.</a:t>
            </a:r>
            <a:endParaRPr lang="pl-PL" sz="20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86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4336667" y="212706"/>
            <a:ext cx="78553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/>
              <a:t>,,Rozwój </a:t>
            </a:r>
            <a:r>
              <a:rPr lang="pl-PL" sz="3600" dirty="0"/>
              <a:t>OZE w Gminach </a:t>
            </a:r>
            <a:r>
              <a:rPr lang="pl-PL" sz="3600" dirty="0" smtClean="0"/>
              <a:t>wiejskich </a:t>
            </a:r>
            <a:r>
              <a:rPr lang="pl-PL" sz="3600" dirty="0"/>
              <a:t>poprzez budowę odnawialnych źródeł energii'' </a:t>
            </a:r>
            <a:endParaRPr lang="pl-PL" sz="3600" dirty="0" smtClean="0"/>
          </a:p>
          <a:p>
            <a:pPr algn="ctr"/>
            <a:r>
              <a:rPr lang="pl-PL" sz="3600" dirty="0" smtClean="0">
                <a:solidFill>
                  <a:srgbClr val="FF0000"/>
                </a:solidFill>
              </a:rPr>
              <a:t>                 wartość dofinansowania 80%, w tym </a:t>
            </a:r>
          </a:p>
          <a:p>
            <a:pPr algn="ctr"/>
            <a:r>
              <a:rPr lang="pl-PL" sz="3600" b="1" dirty="0" smtClean="0">
                <a:solidFill>
                  <a:srgbClr val="FF0000"/>
                </a:solidFill>
              </a:rPr>
              <a:t>            Gmina </a:t>
            </a:r>
            <a:r>
              <a:rPr lang="pl-PL" sz="3600" b="1" dirty="0">
                <a:solidFill>
                  <a:srgbClr val="FF0000"/>
                </a:solidFill>
              </a:rPr>
              <a:t>Załuski </a:t>
            </a:r>
            <a:r>
              <a:rPr lang="pl-PL" sz="3600" b="1" dirty="0" smtClean="0">
                <a:solidFill>
                  <a:srgbClr val="FF0000"/>
                </a:solidFill>
              </a:rPr>
              <a:t>1.900.000 zł</a:t>
            </a:r>
          </a:p>
          <a:p>
            <a:pPr algn="ctr"/>
            <a:r>
              <a:rPr lang="pl-PL" sz="3600" dirty="0" smtClean="0"/>
              <a:t>(</a:t>
            </a:r>
            <a:r>
              <a:rPr lang="pl-PL" sz="3600" b="1" dirty="0" smtClean="0"/>
              <a:t>cała         wartość </a:t>
            </a:r>
            <a:r>
              <a:rPr lang="pl-PL" sz="3600" b="1" dirty="0"/>
              <a:t>projektu 11 794 324 </a:t>
            </a:r>
            <a:r>
              <a:rPr lang="pl-PL" sz="3600" b="1" dirty="0" smtClean="0"/>
              <a:t>zł</a:t>
            </a:r>
            <a:endParaRPr lang="pl-PL" sz="36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861851" cy="104512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0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0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341829" y="1561021"/>
            <a:ext cx="113473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5400" dirty="0" smtClean="0"/>
              <a:t>Łączna kwota projektów z Unii Europejskiej i Dotacji Krajowych</a:t>
            </a:r>
          </a:p>
          <a:p>
            <a:pPr algn="ctr"/>
            <a:endParaRPr lang="pl-PL" sz="5400" dirty="0" smtClean="0"/>
          </a:p>
          <a:p>
            <a:pPr algn="ctr"/>
            <a:r>
              <a:rPr lang="pl-PL" sz="5400" b="1" dirty="0">
                <a:solidFill>
                  <a:srgbClr val="FF0000"/>
                </a:solidFill>
              </a:rPr>
              <a:t>5</a:t>
            </a:r>
            <a:r>
              <a:rPr lang="pl-PL" sz="5400" b="1" dirty="0" smtClean="0">
                <a:solidFill>
                  <a:srgbClr val="FF0000"/>
                </a:solidFill>
              </a:rPr>
              <a:t> 826 811,43 zł</a:t>
            </a:r>
            <a:endParaRPr lang="pl-PL" sz="5400" b="1" dirty="0">
              <a:solidFill>
                <a:srgbClr val="FF0000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2" y="0"/>
            <a:ext cx="2437046" cy="136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6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297762" y="437300"/>
            <a:ext cx="1134737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5400" b="1" dirty="0" smtClean="0"/>
              <a:t>Budżet Gminy Załuski</a:t>
            </a:r>
          </a:p>
          <a:p>
            <a:pPr algn="ctr"/>
            <a:r>
              <a:rPr lang="pl-PL" sz="5400" b="1" dirty="0" smtClean="0"/>
              <a:t>2014 - 2018</a:t>
            </a:r>
            <a:endParaRPr lang="pl-PL" sz="5400" b="1" dirty="0"/>
          </a:p>
          <a:p>
            <a:pPr algn="ctr"/>
            <a:endParaRPr lang="pl-PL" sz="5400" b="1" dirty="0" smtClean="0"/>
          </a:p>
        </p:txBody>
      </p:sp>
    </p:spTree>
    <p:extLst>
      <p:ext uri="{BB962C8B-B14F-4D97-AF65-F5344CB8AC3E}">
        <p14:creationId xmlns:p14="http://schemas.microsoft.com/office/powerpoint/2010/main" val="3253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297762" y="437300"/>
            <a:ext cx="113473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5400" b="1" dirty="0">
              <a:solidFill>
                <a:srgbClr val="FF0000"/>
              </a:solidFill>
            </a:endParaRPr>
          </a:p>
        </p:txBody>
      </p:sp>
      <p:graphicFrame>
        <p:nvGraphicFramePr>
          <p:cNvPr id="16" name="Wykres 15"/>
          <p:cNvGraphicFramePr/>
          <p:nvPr>
            <p:extLst/>
          </p:nvPr>
        </p:nvGraphicFramePr>
        <p:xfrm>
          <a:off x="583894" y="-1"/>
          <a:ext cx="10256704" cy="6455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Prostokąt 16"/>
          <p:cNvSpPr/>
          <p:nvPr/>
        </p:nvSpPr>
        <p:spPr>
          <a:xfrm>
            <a:off x="0" y="614680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WYKONANIE 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>na 20.09.2018</a:t>
            </a:r>
            <a:r>
              <a:rPr lang="pl-PL" b="1" dirty="0"/>
              <a:t> </a:t>
            </a:r>
            <a:endParaRPr lang="pl-PL" b="1" dirty="0" smtClean="0"/>
          </a:p>
          <a:p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Dochody - 24 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>834 </a:t>
            </a:r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111,00zł; </a:t>
            </a:r>
            <a:r>
              <a:rPr lang="pl-PL" b="1" dirty="0" smtClean="0"/>
              <a:t> Wydatki - </a:t>
            </a:r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20 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>936 </a:t>
            </a:r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916,00</a:t>
            </a:r>
            <a:r>
              <a:rPr lang="pl-PL" b="1" dirty="0" smtClean="0"/>
              <a:t> zł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74054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297762" y="437300"/>
            <a:ext cx="113473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5400" b="1" dirty="0">
              <a:solidFill>
                <a:srgbClr val="FF0000"/>
              </a:solidFill>
            </a:endParaRPr>
          </a:p>
        </p:txBody>
      </p:sp>
      <p:graphicFrame>
        <p:nvGraphicFramePr>
          <p:cNvPr id="16" name="Wykres 15"/>
          <p:cNvGraphicFramePr/>
          <p:nvPr>
            <p:extLst/>
          </p:nvPr>
        </p:nvGraphicFramePr>
        <p:xfrm>
          <a:off x="583894" y="-1"/>
          <a:ext cx="10256704" cy="6455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Prostokąt 16"/>
          <p:cNvSpPr/>
          <p:nvPr/>
        </p:nvSpPr>
        <p:spPr>
          <a:xfrm>
            <a:off x="0" y="614680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WYKONANIE 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>na 20.09.2018</a:t>
            </a:r>
            <a:r>
              <a:rPr lang="pl-PL" b="1" dirty="0"/>
              <a:t> </a:t>
            </a:r>
            <a:endParaRPr lang="pl-PL" b="1" dirty="0" smtClean="0"/>
          </a:p>
          <a:p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Dochody - 24 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>834 </a:t>
            </a:r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111,00zł; </a:t>
            </a:r>
            <a:r>
              <a:rPr lang="pl-PL" b="1" dirty="0" smtClean="0"/>
              <a:t> Wydatki - </a:t>
            </a:r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20 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>936 </a:t>
            </a:r>
            <a:r>
              <a:rPr lang="pl-PL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916,00</a:t>
            </a:r>
            <a:r>
              <a:rPr lang="pl-PL" b="1" dirty="0" smtClean="0"/>
              <a:t> zł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25930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0" y="6146800"/>
            <a:ext cx="1270000" cy="711200"/>
          </a:xfrm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/>
          </p:nvPr>
        </p:nvGraphicFramePr>
        <p:xfrm>
          <a:off x="-209319" y="111797465"/>
          <a:ext cx="10642292" cy="229410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018"/>
                <a:gridCol w="5050566"/>
                <a:gridCol w="1399142"/>
                <a:gridCol w="2195244"/>
                <a:gridCol w="1440322"/>
              </a:tblGrid>
              <a:tr h="114231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700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101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2064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185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7244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6945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3903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358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9976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072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253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741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613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7578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855206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815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52037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19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874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0334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539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75484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8538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913719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1223291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38978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60152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</a:tr>
              <a:tr h="456925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12662" marR="12662" marT="0" marB="0"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12662" marR="12662" marT="0" marB="0" anchor="ctr"/>
                </a:tc>
              </a:tr>
            </a:tbl>
          </a:graphicData>
        </a:graphic>
      </p:graphicFrame>
      <p:sp>
        <p:nvSpPr>
          <p:cNvPr id="2" name="Prostokąt 1"/>
          <p:cNvSpPr/>
          <p:nvPr/>
        </p:nvSpPr>
        <p:spPr>
          <a:xfrm>
            <a:off x="484627" y="1395768"/>
            <a:ext cx="11347373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b="1" dirty="0" smtClean="0"/>
              <a:t>Dane zawarte w prezentacji pochodzą </a:t>
            </a:r>
          </a:p>
          <a:p>
            <a:pPr algn="ctr"/>
            <a:r>
              <a:rPr lang="pl-PL" sz="3200" b="1" dirty="0" smtClean="0"/>
              <a:t>z </a:t>
            </a:r>
            <a:r>
              <a:rPr lang="pl-PL" sz="3200" b="1" dirty="0" smtClean="0"/>
              <a:t>wybranych stanowisk </a:t>
            </a:r>
            <a:endParaRPr lang="pl-PL" sz="3200" b="1" dirty="0" smtClean="0"/>
          </a:p>
          <a:p>
            <a:pPr algn="ctr"/>
            <a:r>
              <a:rPr lang="pl-PL" sz="3200" b="1" dirty="0" smtClean="0"/>
              <a:t>Urzędu </a:t>
            </a:r>
            <a:r>
              <a:rPr lang="pl-PL" sz="3200" b="1" dirty="0" smtClean="0"/>
              <a:t>Gminy, GOPS oraz Biblioteki</a:t>
            </a:r>
          </a:p>
          <a:p>
            <a:pPr algn="ctr"/>
            <a:r>
              <a:rPr lang="pl-PL" sz="3200" b="1" dirty="0" smtClean="0"/>
              <a:t> w Załuskach</a:t>
            </a:r>
            <a:endParaRPr lang="pl-PL" sz="3200" b="1" dirty="0" smtClean="0"/>
          </a:p>
          <a:p>
            <a:pPr algn="ctr"/>
            <a:endParaRPr lang="pl-PL" sz="5400" b="1" dirty="0" smtClean="0"/>
          </a:p>
          <a:p>
            <a:pPr algn="ctr"/>
            <a:endParaRPr lang="pl-PL" sz="5400" b="1" dirty="0"/>
          </a:p>
        </p:txBody>
      </p:sp>
      <p:sp>
        <p:nvSpPr>
          <p:cNvPr id="3" name="Prostokąt 2"/>
          <p:cNvSpPr/>
          <p:nvPr/>
        </p:nvSpPr>
        <p:spPr>
          <a:xfrm>
            <a:off x="3409168" y="5411788"/>
            <a:ext cx="5498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b="1" dirty="0"/>
              <a:t>Przygotowała: Ilona </a:t>
            </a:r>
            <a:r>
              <a:rPr lang="pl-PL" b="1" dirty="0" err="1" smtClean="0"/>
              <a:t>Szulborska</a:t>
            </a:r>
            <a:r>
              <a:rPr lang="pl-PL" b="1" dirty="0" smtClean="0"/>
              <a:t> – Inspektor ds. </a:t>
            </a:r>
            <a:r>
              <a:rPr lang="pl-PL" b="1" dirty="0" smtClean="0"/>
              <a:t>promocji</a:t>
            </a:r>
          </a:p>
          <a:p>
            <a:pPr algn="ctr"/>
            <a:endParaRPr lang="pl-PL" b="1" dirty="0" smtClean="0"/>
          </a:p>
          <a:p>
            <a:pPr algn="ctr"/>
            <a:r>
              <a:rPr lang="pl-PL" b="1" dirty="0" smtClean="0"/>
              <a:t>Załuski, 2018 r. 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26992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TM04033919[[fn=Obwód]]</Template>
  <TotalTime>595</TotalTime>
  <Words>3955</Words>
  <Application>Microsoft Office PowerPoint</Application>
  <PresentationFormat>Panoramiczny</PresentationFormat>
  <Paragraphs>1440</Paragraphs>
  <Slides>76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76</vt:i4>
      </vt:variant>
    </vt:vector>
  </HeadingPairs>
  <TitlesOfParts>
    <vt:vector size="88" baseType="lpstr">
      <vt:lpstr>SimSun</vt:lpstr>
      <vt:lpstr>SimSun</vt:lpstr>
      <vt:lpstr>4823E613eArial</vt:lpstr>
      <vt:lpstr>Arial</vt:lpstr>
      <vt:lpstr>Calibri</vt:lpstr>
      <vt:lpstr>Calibri Light</vt:lpstr>
      <vt:lpstr>Liberation Serif</vt:lpstr>
      <vt:lpstr>Mangal</vt:lpstr>
      <vt:lpstr>Symbol</vt:lpstr>
      <vt:lpstr>Times New Roman</vt:lpstr>
      <vt:lpstr>Wingdings</vt:lpstr>
      <vt:lpstr>Motyw pakietu Office</vt:lpstr>
      <vt:lpstr>Sprawozdanie z realizacji zadań 2015-2018</vt:lpstr>
      <vt:lpstr>Pisma wpływające do Urzędu Gminy Załuski  w latach 2015-2018</vt:lpstr>
      <vt:lpstr>STATYSTYKA MELDUNKOWA 2015 -2018</vt:lpstr>
      <vt:lpstr>Złote i Diamentowe Gody</vt:lpstr>
      <vt:lpstr>Biblioteka w Załuskach</vt:lpstr>
      <vt:lpstr>Biblioteka w Załuskach</vt:lpstr>
      <vt:lpstr>Biblioteka w Załuskach</vt:lpstr>
      <vt:lpstr>500+ i 300+</vt:lpstr>
      <vt:lpstr>PLAN FINANSOWY GMINNEGO OŚRODKA POMOCY SPOŁECZNEJ W ZAŁUSKACH 2015 - 2017 </vt:lpstr>
      <vt:lpstr>Prezentacja programu PowerPoint</vt:lpstr>
      <vt:lpstr>GOSPODARKA MIESZKANIOWA 2015 -2018 r.</vt:lpstr>
      <vt:lpstr>GOSPODARKA MIESZKANIOWA 2015 -2018 r.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Sprawozdanie z realizacji zadań 2015-2018</dc:title>
  <dc:creator>Ilona Szulborska</dc:creator>
  <cp:lastModifiedBy>Ilona Szulborska</cp:lastModifiedBy>
  <cp:revision>98</cp:revision>
  <dcterms:created xsi:type="dcterms:W3CDTF">2018-09-19T19:39:32Z</dcterms:created>
  <dcterms:modified xsi:type="dcterms:W3CDTF">2018-10-14T14:43:28Z</dcterms:modified>
</cp:coreProperties>
</file>