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9" r:id="rId1"/>
  </p:sldMasterIdLst>
  <p:notesMasterIdLst>
    <p:notesMasterId r:id="rId25"/>
  </p:notesMasterIdLst>
  <p:handoutMasterIdLst>
    <p:handoutMasterId r:id="rId26"/>
  </p:handoutMasterIdLst>
  <p:sldIdLst>
    <p:sldId id="257" r:id="rId2"/>
    <p:sldId id="258" r:id="rId3"/>
    <p:sldId id="259" r:id="rId4"/>
    <p:sldId id="288" r:id="rId5"/>
    <p:sldId id="310" r:id="rId6"/>
    <p:sldId id="260" r:id="rId7"/>
    <p:sldId id="314" r:id="rId8"/>
    <p:sldId id="317" r:id="rId9"/>
    <p:sldId id="261" r:id="rId10"/>
    <p:sldId id="263" r:id="rId11"/>
    <p:sldId id="315" r:id="rId12"/>
    <p:sldId id="262" r:id="rId13"/>
    <p:sldId id="311" r:id="rId14"/>
    <p:sldId id="318" r:id="rId15"/>
    <p:sldId id="316" r:id="rId16"/>
    <p:sldId id="264" r:id="rId17"/>
    <p:sldId id="321" r:id="rId18"/>
    <p:sldId id="320" r:id="rId19"/>
    <p:sldId id="312" r:id="rId20"/>
    <p:sldId id="322" r:id="rId21"/>
    <p:sldId id="323" r:id="rId22"/>
    <p:sldId id="284" r:id="rId23"/>
    <p:sldId id="324" r:id="rId24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7C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pośredni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Styl pośredni 3 — Ak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018" autoAdjust="0"/>
    <p:restoredTop sz="94660"/>
  </p:normalViewPr>
  <p:slideViewPr>
    <p:cSldViewPr snapToGrid="0">
      <p:cViewPr varScale="1">
        <p:scale>
          <a:sx n="92" d="100"/>
          <a:sy n="92" d="100"/>
        </p:scale>
        <p:origin x="97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FEEEE17-C272-49F0-8982-54DE181F9CFA}" type="doc">
      <dgm:prSet loTypeId="urn:microsoft.com/office/officeart/2005/8/layout/vList5" loCatId="list" qsTypeId="urn:microsoft.com/office/officeart/2005/8/quickstyle/3d2" qsCatId="3D" csTypeId="urn:microsoft.com/office/officeart/2005/8/colors/accent0_2" csCatId="mainScheme" phldr="1"/>
      <dgm:spPr/>
      <dgm:t>
        <a:bodyPr/>
        <a:lstStyle/>
        <a:p>
          <a:endParaRPr lang="pl-PL"/>
        </a:p>
      </dgm:t>
    </dgm:pt>
    <dgm:pt modelId="{0D5725A9-E49B-44A3-B82F-FBCA4D5E571A}">
      <dgm:prSet phldrT="[Tekst]" custT="1"/>
      <dgm:spPr/>
      <dgm:t>
        <a:bodyPr/>
        <a:lstStyle/>
        <a:p>
          <a:r>
            <a:rPr lang="pl-PL" sz="1200" b="1" dirty="0" smtClean="0">
              <a:solidFill>
                <a:schemeClr val="tx1"/>
              </a:solidFill>
              <a:latin typeface="Gill Sans MT" pitchFamily="34" charset="-18"/>
            </a:rPr>
            <a:t>Osoby dotknięte przemocą - 12</a:t>
          </a:r>
          <a:endParaRPr lang="pl-PL" sz="1600" b="1" u="sng" dirty="0">
            <a:solidFill>
              <a:schemeClr val="tx1"/>
            </a:solidFill>
            <a:latin typeface="Gill Sans MT" pitchFamily="34" charset="-18"/>
          </a:endParaRPr>
        </a:p>
      </dgm:t>
    </dgm:pt>
    <dgm:pt modelId="{56B9B549-C679-436B-A931-88F0F20B5628}" type="parTrans" cxnId="{A3F39CB8-8861-466F-9DA2-A4443425B309}">
      <dgm:prSet/>
      <dgm:spPr/>
      <dgm:t>
        <a:bodyPr/>
        <a:lstStyle/>
        <a:p>
          <a:endParaRPr lang="pl-PL"/>
        </a:p>
      </dgm:t>
    </dgm:pt>
    <dgm:pt modelId="{E1FCB3D6-94F4-4FBF-8CA2-DAEDA6A5756E}" type="sibTrans" cxnId="{A3F39CB8-8861-466F-9DA2-A4443425B309}">
      <dgm:prSet/>
      <dgm:spPr/>
      <dgm:t>
        <a:bodyPr/>
        <a:lstStyle/>
        <a:p>
          <a:endParaRPr lang="pl-PL"/>
        </a:p>
      </dgm:t>
    </dgm:pt>
    <dgm:pt modelId="{9F8564A9-3642-47AA-BFD8-0C7EC21374A9}">
      <dgm:prSet phldrT="[Tekst]" custT="1"/>
      <dgm:spPr/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Gill Sans MT" pitchFamily="34" charset="-18"/>
            </a:rPr>
            <a:t>11 - kobiety</a:t>
          </a:r>
          <a:endParaRPr lang="pl-PL" sz="1400" b="1" dirty="0">
            <a:solidFill>
              <a:schemeClr val="tx1"/>
            </a:solidFill>
            <a:latin typeface="Gill Sans MT" pitchFamily="34" charset="-18"/>
          </a:endParaRPr>
        </a:p>
      </dgm:t>
    </dgm:pt>
    <dgm:pt modelId="{832F5F1F-127D-4873-BEA1-BCDC14DF3FE6}" type="parTrans" cxnId="{D1240071-119C-4D3A-B075-71F11D2E4A13}">
      <dgm:prSet/>
      <dgm:spPr/>
      <dgm:t>
        <a:bodyPr/>
        <a:lstStyle/>
        <a:p>
          <a:endParaRPr lang="pl-PL"/>
        </a:p>
      </dgm:t>
    </dgm:pt>
    <dgm:pt modelId="{EB888FD5-1620-419C-87CB-5DC66AA594E8}" type="sibTrans" cxnId="{D1240071-119C-4D3A-B075-71F11D2E4A13}">
      <dgm:prSet/>
      <dgm:spPr/>
      <dgm:t>
        <a:bodyPr/>
        <a:lstStyle/>
        <a:p>
          <a:endParaRPr lang="pl-PL"/>
        </a:p>
      </dgm:t>
    </dgm:pt>
    <dgm:pt modelId="{A3905D92-FFDA-44A9-9B1E-81E7AC82BE4E}">
      <dgm:prSet phldrT="[Tekst]" custT="1"/>
      <dgm:spPr/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Gill Sans MT" pitchFamily="34" charset="-18"/>
            </a:rPr>
            <a:t>1 – mężczyźni</a:t>
          </a:r>
          <a:endParaRPr lang="pl-PL" sz="1400" b="1" dirty="0">
            <a:solidFill>
              <a:schemeClr val="tx1"/>
            </a:solidFill>
            <a:latin typeface="Gill Sans MT" pitchFamily="34" charset="-18"/>
          </a:endParaRPr>
        </a:p>
      </dgm:t>
    </dgm:pt>
    <dgm:pt modelId="{6265D4EB-61D6-488C-BD9B-B790AFA7CB21}" type="parTrans" cxnId="{58BD0A71-38D9-45B0-9810-F314F3A67FC6}">
      <dgm:prSet/>
      <dgm:spPr/>
      <dgm:t>
        <a:bodyPr/>
        <a:lstStyle/>
        <a:p>
          <a:endParaRPr lang="pl-PL"/>
        </a:p>
      </dgm:t>
    </dgm:pt>
    <dgm:pt modelId="{A760C100-45E3-418A-AD62-4AC3F1AEDFBB}" type="sibTrans" cxnId="{58BD0A71-38D9-45B0-9810-F314F3A67FC6}">
      <dgm:prSet/>
      <dgm:spPr/>
      <dgm:t>
        <a:bodyPr/>
        <a:lstStyle/>
        <a:p>
          <a:endParaRPr lang="pl-PL"/>
        </a:p>
      </dgm:t>
    </dgm:pt>
    <dgm:pt modelId="{050C3609-591F-43F5-AB3D-4A1DA2D89A30}">
      <dgm:prSet phldrT="[Tekst]" custT="1"/>
      <dgm:spPr/>
      <dgm:t>
        <a:bodyPr/>
        <a:lstStyle/>
        <a:p>
          <a:r>
            <a:rPr lang="pl-PL" sz="1200" b="1" dirty="0" smtClean="0">
              <a:solidFill>
                <a:schemeClr val="tx1"/>
              </a:solidFill>
            </a:rPr>
            <a:t>Sprawcy przemocy </a:t>
          </a:r>
          <a:br>
            <a:rPr lang="pl-PL" sz="1200" b="1" dirty="0" smtClean="0">
              <a:solidFill>
                <a:schemeClr val="tx1"/>
              </a:solidFill>
            </a:rPr>
          </a:br>
          <a:r>
            <a:rPr lang="pl-PL" sz="1400" b="1" u="none" dirty="0" smtClean="0">
              <a:solidFill>
                <a:schemeClr val="tx1"/>
              </a:solidFill>
            </a:rPr>
            <a:t>- </a:t>
          </a:r>
          <a:r>
            <a:rPr lang="pl-PL" sz="1400" b="1" u="sng" dirty="0" smtClean="0">
              <a:solidFill>
                <a:schemeClr val="tx1"/>
              </a:solidFill>
            </a:rPr>
            <a:t>12</a:t>
          </a:r>
          <a:endParaRPr lang="pl-PL" sz="1400" b="1" u="sng" dirty="0">
            <a:solidFill>
              <a:schemeClr val="tx1"/>
            </a:solidFill>
          </a:endParaRPr>
        </a:p>
      </dgm:t>
    </dgm:pt>
    <dgm:pt modelId="{F54BF0D2-4AE5-42F0-B8C9-CA2D5D007EB0}" type="parTrans" cxnId="{E76FF73A-D01D-4BB3-968D-09A531A5A999}">
      <dgm:prSet/>
      <dgm:spPr/>
      <dgm:t>
        <a:bodyPr/>
        <a:lstStyle/>
        <a:p>
          <a:endParaRPr lang="pl-PL"/>
        </a:p>
      </dgm:t>
    </dgm:pt>
    <dgm:pt modelId="{ACB385AF-48FB-4571-8C4F-0FE5E1BBD7AD}" type="sibTrans" cxnId="{E76FF73A-D01D-4BB3-968D-09A531A5A999}">
      <dgm:prSet/>
      <dgm:spPr/>
      <dgm:t>
        <a:bodyPr/>
        <a:lstStyle/>
        <a:p>
          <a:endParaRPr lang="pl-PL"/>
        </a:p>
      </dgm:t>
    </dgm:pt>
    <dgm:pt modelId="{D7F8BF77-2F05-4972-A1E4-87D96A3B560A}">
      <dgm:prSet phldrT="[Tekst]" custT="1"/>
      <dgm:spPr/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Gill Sans MT" pitchFamily="34" charset="-18"/>
            </a:rPr>
            <a:t>11 – mężczyźni</a:t>
          </a:r>
          <a:endParaRPr lang="pl-PL" sz="1400" b="1" dirty="0">
            <a:solidFill>
              <a:schemeClr val="tx1"/>
            </a:solidFill>
            <a:latin typeface="Gill Sans MT" pitchFamily="34" charset="-18"/>
          </a:endParaRPr>
        </a:p>
      </dgm:t>
    </dgm:pt>
    <dgm:pt modelId="{987BC999-F691-4CB5-9CA5-6B01784BDF2C}" type="parTrans" cxnId="{8B503B48-4421-458B-A410-4821C1430C52}">
      <dgm:prSet/>
      <dgm:spPr/>
      <dgm:t>
        <a:bodyPr/>
        <a:lstStyle/>
        <a:p>
          <a:endParaRPr lang="pl-PL"/>
        </a:p>
      </dgm:t>
    </dgm:pt>
    <dgm:pt modelId="{078BB8B3-F23C-44FE-9CB5-82D9325830A0}" type="sibTrans" cxnId="{8B503B48-4421-458B-A410-4821C1430C52}">
      <dgm:prSet/>
      <dgm:spPr/>
      <dgm:t>
        <a:bodyPr/>
        <a:lstStyle/>
        <a:p>
          <a:endParaRPr lang="pl-PL"/>
        </a:p>
      </dgm:t>
    </dgm:pt>
    <dgm:pt modelId="{B4CF33B1-024F-44F3-A91F-872B0EA1A334}">
      <dgm:prSet phldrT="[Tekst]" custT="1"/>
      <dgm:spPr/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Gill Sans MT" pitchFamily="34" charset="-18"/>
            </a:rPr>
            <a:t>0 - małoletni</a:t>
          </a:r>
          <a:endParaRPr lang="pl-PL" sz="1400" b="1" dirty="0">
            <a:solidFill>
              <a:schemeClr val="tx1"/>
            </a:solidFill>
            <a:latin typeface="Gill Sans MT" pitchFamily="34" charset="-18"/>
          </a:endParaRPr>
        </a:p>
      </dgm:t>
    </dgm:pt>
    <dgm:pt modelId="{A180951B-358F-4A70-887A-1CD211948B4A}" type="parTrans" cxnId="{AEBF4EF8-4ABE-4FBE-A1AC-3E35B21F57C1}">
      <dgm:prSet/>
      <dgm:spPr/>
      <dgm:t>
        <a:bodyPr/>
        <a:lstStyle/>
        <a:p>
          <a:endParaRPr lang="pl-PL"/>
        </a:p>
      </dgm:t>
    </dgm:pt>
    <dgm:pt modelId="{9355421B-2EA4-4C32-B84D-8D80C379E591}" type="sibTrans" cxnId="{AEBF4EF8-4ABE-4FBE-A1AC-3E35B21F57C1}">
      <dgm:prSet/>
      <dgm:spPr/>
      <dgm:t>
        <a:bodyPr/>
        <a:lstStyle/>
        <a:p>
          <a:endParaRPr lang="pl-PL"/>
        </a:p>
      </dgm:t>
    </dgm:pt>
    <dgm:pt modelId="{010EB403-9005-4325-8757-0F1BCA12157E}">
      <dgm:prSet phldrT="[Tekst]" custT="1"/>
      <dgm:spPr/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Gill Sans MT" pitchFamily="34" charset="-18"/>
            </a:rPr>
            <a:t>1 – kobiety</a:t>
          </a:r>
          <a:endParaRPr lang="pl-PL" sz="1400" b="1" dirty="0">
            <a:solidFill>
              <a:schemeClr val="tx1"/>
            </a:solidFill>
            <a:latin typeface="Gill Sans MT" pitchFamily="34" charset="-18"/>
          </a:endParaRPr>
        </a:p>
      </dgm:t>
    </dgm:pt>
    <dgm:pt modelId="{2FEB5B38-A984-484E-9B6E-8E20AD84B57A}" type="parTrans" cxnId="{00CA52EA-C7F3-4020-8370-353D5D426DF2}">
      <dgm:prSet/>
      <dgm:spPr/>
      <dgm:t>
        <a:bodyPr/>
        <a:lstStyle/>
        <a:p>
          <a:endParaRPr lang="pl-PL"/>
        </a:p>
      </dgm:t>
    </dgm:pt>
    <dgm:pt modelId="{77437270-0ADB-4D08-8B83-49678855FD28}" type="sibTrans" cxnId="{00CA52EA-C7F3-4020-8370-353D5D426DF2}">
      <dgm:prSet/>
      <dgm:spPr/>
      <dgm:t>
        <a:bodyPr/>
        <a:lstStyle/>
        <a:p>
          <a:endParaRPr lang="pl-PL"/>
        </a:p>
      </dgm:t>
    </dgm:pt>
    <dgm:pt modelId="{C3AA69C2-AFB5-4B08-B28B-998FD5E96861}" type="pres">
      <dgm:prSet presAssocID="{1FEEEE17-C272-49F0-8982-54DE181F9CF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7DDD284-24C0-4B1E-8424-7981BD4C227B}" type="pres">
      <dgm:prSet presAssocID="{0D5725A9-E49B-44A3-B82F-FBCA4D5E571A}" presName="linNode" presStyleCnt="0"/>
      <dgm:spPr/>
    </dgm:pt>
    <dgm:pt modelId="{B8D99B18-D511-42E9-9A66-8F11EC34BCB5}" type="pres">
      <dgm:prSet presAssocID="{0D5725A9-E49B-44A3-B82F-FBCA4D5E571A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9FED215E-103B-43D3-8B02-4ACCA7FEF0B0}" type="pres">
      <dgm:prSet presAssocID="{0D5725A9-E49B-44A3-B82F-FBCA4D5E571A}" presName="descendantText" presStyleLbl="alignAccFollowNode1" presStyleIdx="0" presStyleCnt="2" custScaleX="73868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CE7AD24-A7E8-49BA-9FF8-74C7BC447368}" type="pres">
      <dgm:prSet presAssocID="{E1FCB3D6-94F4-4FBF-8CA2-DAEDA6A5756E}" presName="sp" presStyleCnt="0"/>
      <dgm:spPr/>
    </dgm:pt>
    <dgm:pt modelId="{52A8F8A0-0474-41D7-AA58-62E002BCE796}" type="pres">
      <dgm:prSet presAssocID="{050C3609-591F-43F5-AB3D-4A1DA2D89A30}" presName="linNode" presStyleCnt="0"/>
      <dgm:spPr/>
    </dgm:pt>
    <dgm:pt modelId="{96FAEDC9-09D0-458C-BA5F-58EC0657C173}" type="pres">
      <dgm:prSet presAssocID="{050C3609-591F-43F5-AB3D-4A1DA2D89A30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FBD1B15-1B91-4D21-9BBB-D277D7BAE260}" type="pres">
      <dgm:prSet presAssocID="{050C3609-591F-43F5-AB3D-4A1DA2D89A30}" presName="descendantText" presStyleLbl="alignAccFollowNode1" presStyleIdx="1" presStyleCnt="2" custScaleX="7441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D1240071-119C-4D3A-B075-71F11D2E4A13}" srcId="{0D5725A9-E49B-44A3-B82F-FBCA4D5E571A}" destId="{9F8564A9-3642-47AA-BFD8-0C7EC21374A9}" srcOrd="0" destOrd="0" parTransId="{832F5F1F-127D-4873-BEA1-BCDC14DF3FE6}" sibTransId="{EB888FD5-1620-419C-87CB-5DC66AA594E8}"/>
    <dgm:cxn modelId="{E76FF73A-D01D-4BB3-968D-09A531A5A999}" srcId="{1FEEEE17-C272-49F0-8982-54DE181F9CFA}" destId="{050C3609-591F-43F5-AB3D-4A1DA2D89A30}" srcOrd="1" destOrd="0" parTransId="{F54BF0D2-4AE5-42F0-B8C9-CA2D5D007EB0}" sibTransId="{ACB385AF-48FB-4571-8C4F-0FE5E1BBD7AD}"/>
    <dgm:cxn modelId="{80A68B03-49D4-4925-B346-87D714558F28}" type="presOf" srcId="{9F8564A9-3642-47AA-BFD8-0C7EC21374A9}" destId="{9FED215E-103B-43D3-8B02-4ACCA7FEF0B0}" srcOrd="0" destOrd="0" presId="urn:microsoft.com/office/officeart/2005/8/layout/vList5"/>
    <dgm:cxn modelId="{A3F39CB8-8861-466F-9DA2-A4443425B309}" srcId="{1FEEEE17-C272-49F0-8982-54DE181F9CFA}" destId="{0D5725A9-E49B-44A3-B82F-FBCA4D5E571A}" srcOrd="0" destOrd="0" parTransId="{56B9B549-C679-436B-A931-88F0F20B5628}" sibTransId="{E1FCB3D6-94F4-4FBF-8CA2-DAEDA6A5756E}"/>
    <dgm:cxn modelId="{58BD0A71-38D9-45B0-9810-F314F3A67FC6}" srcId="{0D5725A9-E49B-44A3-B82F-FBCA4D5E571A}" destId="{A3905D92-FFDA-44A9-9B1E-81E7AC82BE4E}" srcOrd="1" destOrd="0" parTransId="{6265D4EB-61D6-488C-BD9B-B790AFA7CB21}" sibTransId="{A760C100-45E3-418A-AD62-4AC3F1AEDFBB}"/>
    <dgm:cxn modelId="{1E67F955-29D0-4012-8DDA-9A0D15EC4B83}" type="presOf" srcId="{A3905D92-FFDA-44A9-9B1E-81E7AC82BE4E}" destId="{9FED215E-103B-43D3-8B02-4ACCA7FEF0B0}" srcOrd="0" destOrd="1" presId="urn:microsoft.com/office/officeart/2005/8/layout/vList5"/>
    <dgm:cxn modelId="{00CA52EA-C7F3-4020-8370-353D5D426DF2}" srcId="{050C3609-591F-43F5-AB3D-4A1DA2D89A30}" destId="{010EB403-9005-4325-8757-0F1BCA12157E}" srcOrd="1" destOrd="0" parTransId="{2FEB5B38-A984-484E-9B6E-8E20AD84B57A}" sibTransId="{77437270-0ADB-4D08-8B83-49678855FD28}"/>
    <dgm:cxn modelId="{D17797B8-4AE4-473F-8C0A-463CE38603B2}" type="presOf" srcId="{0D5725A9-E49B-44A3-B82F-FBCA4D5E571A}" destId="{B8D99B18-D511-42E9-9A66-8F11EC34BCB5}" srcOrd="0" destOrd="0" presId="urn:microsoft.com/office/officeart/2005/8/layout/vList5"/>
    <dgm:cxn modelId="{8B503B48-4421-458B-A410-4821C1430C52}" srcId="{050C3609-591F-43F5-AB3D-4A1DA2D89A30}" destId="{D7F8BF77-2F05-4972-A1E4-87D96A3B560A}" srcOrd="0" destOrd="0" parTransId="{987BC999-F691-4CB5-9CA5-6B01784BDF2C}" sibTransId="{078BB8B3-F23C-44FE-9CB5-82D9325830A0}"/>
    <dgm:cxn modelId="{2CE837F5-4300-48BC-941C-6024A0944F1C}" type="presOf" srcId="{010EB403-9005-4325-8757-0F1BCA12157E}" destId="{DFBD1B15-1B91-4D21-9BBB-D277D7BAE260}" srcOrd="0" destOrd="1" presId="urn:microsoft.com/office/officeart/2005/8/layout/vList5"/>
    <dgm:cxn modelId="{AEBF4EF8-4ABE-4FBE-A1AC-3E35B21F57C1}" srcId="{0D5725A9-E49B-44A3-B82F-FBCA4D5E571A}" destId="{B4CF33B1-024F-44F3-A91F-872B0EA1A334}" srcOrd="2" destOrd="0" parTransId="{A180951B-358F-4A70-887A-1CD211948B4A}" sibTransId="{9355421B-2EA4-4C32-B84D-8D80C379E591}"/>
    <dgm:cxn modelId="{FD9D4E9F-9235-4734-ACBC-3BD7542E8A12}" type="presOf" srcId="{050C3609-591F-43F5-AB3D-4A1DA2D89A30}" destId="{96FAEDC9-09D0-458C-BA5F-58EC0657C173}" srcOrd="0" destOrd="0" presId="urn:microsoft.com/office/officeart/2005/8/layout/vList5"/>
    <dgm:cxn modelId="{DC8A1242-935D-45A8-B52A-B1E6BA341B6C}" type="presOf" srcId="{1FEEEE17-C272-49F0-8982-54DE181F9CFA}" destId="{C3AA69C2-AFB5-4B08-B28B-998FD5E96861}" srcOrd="0" destOrd="0" presId="urn:microsoft.com/office/officeart/2005/8/layout/vList5"/>
    <dgm:cxn modelId="{11B47575-4E3D-4934-A3BD-03803F86CCF2}" type="presOf" srcId="{D7F8BF77-2F05-4972-A1E4-87D96A3B560A}" destId="{DFBD1B15-1B91-4D21-9BBB-D277D7BAE260}" srcOrd="0" destOrd="0" presId="urn:microsoft.com/office/officeart/2005/8/layout/vList5"/>
    <dgm:cxn modelId="{054249AE-593C-479A-873E-E649F638A4A5}" type="presOf" srcId="{B4CF33B1-024F-44F3-A91F-872B0EA1A334}" destId="{9FED215E-103B-43D3-8B02-4ACCA7FEF0B0}" srcOrd="0" destOrd="2" presId="urn:microsoft.com/office/officeart/2005/8/layout/vList5"/>
    <dgm:cxn modelId="{2EA7A81F-8E2D-4D85-B8D4-F2BB1B37D54B}" type="presParOf" srcId="{C3AA69C2-AFB5-4B08-B28B-998FD5E96861}" destId="{87DDD284-24C0-4B1E-8424-7981BD4C227B}" srcOrd="0" destOrd="0" presId="urn:microsoft.com/office/officeart/2005/8/layout/vList5"/>
    <dgm:cxn modelId="{59D83FD3-11D5-4AFF-9893-0A9B97A98496}" type="presParOf" srcId="{87DDD284-24C0-4B1E-8424-7981BD4C227B}" destId="{B8D99B18-D511-42E9-9A66-8F11EC34BCB5}" srcOrd="0" destOrd="0" presId="urn:microsoft.com/office/officeart/2005/8/layout/vList5"/>
    <dgm:cxn modelId="{02DDA29F-2391-4E0A-BB66-D93FEE463F72}" type="presParOf" srcId="{87DDD284-24C0-4B1E-8424-7981BD4C227B}" destId="{9FED215E-103B-43D3-8B02-4ACCA7FEF0B0}" srcOrd="1" destOrd="0" presId="urn:microsoft.com/office/officeart/2005/8/layout/vList5"/>
    <dgm:cxn modelId="{D0739E76-6A5A-4248-8368-1384F35D8CB7}" type="presParOf" srcId="{C3AA69C2-AFB5-4B08-B28B-998FD5E96861}" destId="{ECE7AD24-A7E8-49BA-9FF8-74C7BC447368}" srcOrd="1" destOrd="0" presId="urn:microsoft.com/office/officeart/2005/8/layout/vList5"/>
    <dgm:cxn modelId="{8A7527CA-8159-4E06-9CF3-B0EB9E0433D7}" type="presParOf" srcId="{C3AA69C2-AFB5-4B08-B28B-998FD5E96861}" destId="{52A8F8A0-0474-41D7-AA58-62E002BCE796}" srcOrd="2" destOrd="0" presId="urn:microsoft.com/office/officeart/2005/8/layout/vList5"/>
    <dgm:cxn modelId="{A5CB9469-48D9-4B1F-BE4C-368A39D5ABCF}" type="presParOf" srcId="{52A8F8A0-0474-41D7-AA58-62E002BCE796}" destId="{96FAEDC9-09D0-458C-BA5F-58EC0657C173}" srcOrd="0" destOrd="0" presId="urn:microsoft.com/office/officeart/2005/8/layout/vList5"/>
    <dgm:cxn modelId="{8E798AA7-2967-4D26-915C-7D70D5693575}" type="presParOf" srcId="{52A8F8A0-0474-41D7-AA58-62E002BCE796}" destId="{DFBD1B15-1B91-4D21-9BBB-D277D7BAE260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D215E-103B-43D3-8B02-4ACCA7FEF0B0}">
      <dsp:nvSpPr>
        <dsp:cNvPr id="0" name=""/>
        <dsp:cNvSpPr/>
      </dsp:nvSpPr>
      <dsp:spPr>
        <a:xfrm rot="5400000">
          <a:off x="3107067" y="-762300"/>
          <a:ext cx="711064" cy="2413475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b="1" kern="1200" dirty="0" smtClean="0">
              <a:solidFill>
                <a:schemeClr val="tx1"/>
              </a:solidFill>
              <a:latin typeface="Gill Sans MT" pitchFamily="34" charset="-18"/>
            </a:rPr>
            <a:t>11 - kobiety</a:t>
          </a:r>
          <a:endParaRPr lang="pl-PL" sz="1400" b="1" kern="1200" dirty="0">
            <a:solidFill>
              <a:schemeClr val="tx1"/>
            </a:solidFill>
            <a:latin typeface="Gill Sans MT" pitchFamily="34" charset="-1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b="1" kern="1200" dirty="0" smtClean="0">
              <a:solidFill>
                <a:schemeClr val="tx1"/>
              </a:solidFill>
              <a:latin typeface="Gill Sans MT" pitchFamily="34" charset="-18"/>
            </a:rPr>
            <a:t>1 – mężczyźni</a:t>
          </a:r>
          <a:endParaRPr lang="pl-PL" sz="1400" b="1" kern="1200" dirty="0">
            <a:solidFill>
              <a:schemeClr val="tx1"/>
            </a:solidFill>
            <a:latin typeface="Gill Sans MT" pitchFamily="34" charset="-1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b="1" kern="1200" dirty="0" smtClean="0">
              <a:solidFill>
                <a:schemeClr val="tx1"/>
              </a:solidFill>
              <a:latin typeface="Gill Sans MT" pitchFamily="34" charset="-18"/>
            </a:rPr>
            <a:t>0 - małoletni</a:t>
          </a:r>
          <a:endParaRPr lang="pl-PL" sz="1400" b="1" kern="1200" dirty="0">
            <a:solidFill>
              <a:schemeClr val="tx1"/>
            </a:solidFill>
            <a:latin typeface="Gill Sans MT" pitchFamily="34" charset="-18"/>
          </a:endParaRPr>
        </a:p>
      </dsp:txBody>
      <dsp:txXfrm rot="-5400000">
        <a:off x="2255862" y="123616"/>
        <a:ext cx="2378764" cy="641642"/>
      </dsp:txXfrm>
    </dsp:sp>
    <dsp:sp modelId="{B8D99B18-D511-42E9-9A66-8F11EC34BCB5}">
      <dsp:nvSpPr>
        <dsp:cNvPr id="0" name=""/>
        <dsp:cNvSpPr/>
      </dsp:nvSpPr>
      <dsp:spPr>
        <a:xfrm>
          <a:off x="418015" y="22"/>
          <a:ext cx="1837845" cy="88883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>
              <a:solidFill>
                <a:schemeClr val="tx1"/>
              </a:solidFill>
              <a:latin typeface="Gill Sans MT" pitchFamily="34" charset="-18"/>
            </a:rPr>
            <a:t>Osoby dotknięte przemocą - 12</a:t>
          </a:r>
          <a:endParaRPr lang="pl-PL" sz="1600" b="1" u="sng" kern="1200" dirty="0">
            <a:solidFill>
              <a:schemeClr val="tx1"/>
            </a:solidFill>
            <a:latin typeface="Gill Sans MT" pitchFamily="34" charset="-18"/>
          </a:endParaRPr>
        </a:p>
      </dsp:txBody>
      <dsp:txXfrm>
        <a:off x="461404" y="43411"/>
        <a:ext cx="1751067" cy="802052"/>
      </dsp:txXfrm>
    </dsp:sp>
    <dsp:sp modelId="{DFBD1B15-1B91-4D21-9BBB-D277D7BAE260}">
      <dsp:nvSpPr>
        <dsp:cNvPr id="0" name=""/>
        <dsp:cNvSpPr/>
      </dsp:nvSpPr>
      <dsp:spPr>
        <a:xfrm rot="5400000">
          <a:off x="3115954" y="162084"/>
          <a:ext cx="711064" cy="2431249"/>
        </a:xfrm>
        <a:prstGeom prst="round2Same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b="1" kern="1200" dirty="0" smtClean="0">
              <a:solidFill>
                <a:schemeClr val="tx1"/>
              </a:solidFill>
              <a:latin typeface="Gill Sans MT" pitchFamily="34" charset="-18"/>
            </a:rPr>
            <a:t>11 – mężczyźni</a:t>
          </a:r>
          <a:endParaRPr lang="pl-PL" sz="1400" b="1" kern="1200" dirty="0">
            <a:solidFill>
              <a:schemeClr val="tx1"/>
            </a:solidFill>
            <a:latin typeface="Gill Sans MT" pitchFamily="34" charset="-18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l-PL" sz="1400" b="1" kern="1200" dirty="0" smtClean="0">
              <a:solidFill>
                <a:schemeClr val="tx1"/>
              </a:solidFill>
              <a:latin typeface="Gill Sans MT" pitchFamily="34" charset="-18"/>
            </a:rPr>
            <a:t>1 – kobiety</a:t>
          </a:r>
          <a:endParaRPr lang="pl-PL" sz="1400" b="1" kern="1200" dirty="0">
            <a:solidFill>
              <a:schemeClr val="tx1"/>
            </a:solidFill>
            <a:latin typeface="Gill Sans MT" pitchFamily="34" charset="-18"/>
          </a:endParaRPr>
        </a:p>
      </dsp:txBody>
      <dsp:txXfrm rot="-5400000">
        <a:off x="2255862" y="1056888"/>
        <a:ext cx="2396538" cy="641642"/>
      </dsp:txXfrm>
    </dsp:sp>
    <dsp:sp modelId="{96FAEDC9-09D0-458C-BA5F-58EC0657C173}">
      <dsp:nvSpPr>
        <dsp:cNvPr id="0" name=""/>
        <dsp:cNvSpPr/>
      </dsp:nvSpPr>
      <dsp:spPr>
        <a:xfrm>
          <a:off x="418015" y="933294"/>
          <a:ext cx="1837845" cy="88883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200" b="1" kern="1200" dirty="0" smtClean="0">
              <a:solidFill>
                <a:schemeClr val="tx1"/>
              </a:solidFill>
            </a:rPr>
            <a:t>Sprawcy przemocy </a:t>
          </a:r>
          <a:br>
            <a:rPr lang="pl-PL" sz="1200" b="1" kern="1200" dirty="0" smtClean="0">
              <a:solidFill>
                <a:schemeClr val="tx1"/>
              </a:solidFill>
            </a:rPr>
          </a:br>
          <a:r>
            <a:rPr lang="pl-PL" sz="1400" b="1" u="none" kern="1200" dirty="0" smtClean="0">
              <a:solidFill>
                <a:schemeClr val="tx1"/>
              </a:solidFill>
            </a:rPr>
            <a:t>- </a:t>
          </a:r>
          <a:r>
            <a:rPr lang="pl-PL" sz="1400" b="1" u="sng" kern="1200" dirty="0" smtClean="0">
              <a:solidFill>
                <a:schemeClr val="tx1"/>
              </a:solidFill>
            </a:rPr>
            <a:t>12</a:t>
          </a:r>
          <a:endParaRPr lang="pl-PL" sz="1400" b="1" u="sng" kern="1200" dirty="0">
            <a:solidFill>
              <a:schemeClr val="tx1"/>
            </a:solidFill>
          </a:endParaRPr>
        </a:p>
      </dsp:txBody>
      <dsp:txXfrm>
        <a:off x="461404" y="976683"/>
        <a:ext cx="1751067" cy="8020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ECEA115-EA0F-49CF-8C4A-F5C4B2BA8D1A}" type="datetimeFigureOut">
              <a:rPr lang="pl-PL"/>
              <a:pPr>
                <a:defRPr/>
              </a:pPr>
              <a:t>2016-02-16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AE37184-52CD-45CA-A330-D9F749820CB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357852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070313F-D693-4CBC-BCC6-6296EA4348BE}" type="datetimeFigureOut">
              <a:rPr lang="pl-PL"/>
              <a:pPr>
                <a:defRPr/>
              </a:pPr>
              <a:t>2016-02-16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EF84F43-CEE3-4D6A-BC21-11E6DE30A1F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761377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ójkąt prostokątny 9"/>
          <p:cNvSpPr/>
          <p:nvPr/>
        </p:nvSpPr>
        <p:spPr>
          <a:xfrm>
            <a:off x="0" y="4664075"/>
            <a:ext cx="12201525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upa 1"/>
          <p:cNvGrpSpPr>
            <a:grpSpLocks/>
          </p:cNvGrpSpPr>
          <p:nvPr/>
        </p:nvGrpSpPr>
        <p:grpSpPr bwMode="auto">
          <a:xfrm>
            <a:off x="-4763" y="4953000"/>
            <a:ext cx="12196763" cy="1911350"/>
            <a:chOff x="-3765" y="4832896"/>
            <a:chExt cx="9147765" cy="2032192"/>
          </a:xfrm>
        </p:grpSpPr>
        <p:sp>
          <p:nvSpPr>
            <p:cNvPr id="6" name="Dowolny kształt 6"/>
            <p:cNvSpPr>
              <a:spLocks/>
            </p:cNvSpPr>
            <p:nvPr/>
          </p:nvSpPr>
          <p:spPr bwMode="auto">
            <a:xfrm>
              <a:off x="1686959" y="4832896"/>
              <a:ext cx="7457041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7" name="Dowolny kształt 7"/>
            <p:cNvSpPr>
              <a:spLocks/>
            </p:cNvSpPr>
            <p:nvPr/>
          </p:nvSpPr>
          <p:spPr bwMode="auto">
            <a:xfrm>
              <a:off x="35527" y="5135025"/>
              <a:ext cx="9108473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8" name="Dowolny kształt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Łącznik prosty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914400" y="1752602"/>
            <a:ext cx="103632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914400" y="3611607"/>
            <a:ext cx="103632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11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F416E58-AFD5-47EB-837E-CB5538AF158A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12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A71072B-A8A0-44E5-B892-B149A7C5F5C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Tytuł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FA5B4-0058-4879-B2DA-36A95B24B0B7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8C11E0-FFE3-4BAE-BB69-C8DAFA549B7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gon 6"/>
          <p:cNvSpPr/>
          <p:nvPr/>
        </p:nvSpPr>
        <p:spPr>
          <a:xfrm>
            <a:off x="4848225" y="3005138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agon 7"/>
          <p:cNvSpPr/>
          <p:nvPr/>
        </p:nvSpPr>
        <p:spPr>
          <a:xfrm>
            <a:off x="4600575" y="3005138"/>
            <a:ext cx="242888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63168" y="1059712"/>
            <a:ext cx="103632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230284" y="2931712"/>
            <a:ext cx="6096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4EF014A-7B15-42A9-BE18-83A63EBA172C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7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F6340F4-4055-4C1C-AAF4-68A0DD65C9E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09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97600" y="1481329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587AF45-5C01-41A5-9ACD-7A682B1122A7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526B587-6E9F-4F7A-84CB-04B4628E4C7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109728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9600" y="5410200"/>
            <a:ext cx="5386917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6193369" y="5410200"/>
            <a:ext cx="5389033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609600" y="1444295"/>
            <a:ext cx="5386917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93368" y="1444295"/>
            <a:ext cx="5389033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F9480AB-FDC7-4DCF-8020-5BE9C1CB7434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6FFF146-A539-4585-A0C8-FCDBFEEE58E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A493BE-BE8E-4429-9940-4B13B7F0E2C0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99A0C71-14AD-4941-B693-23BD9E7D2B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F107BB-1C19-4AFC-9E20-30F97393D679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3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0BDD05-9EE5-4EEE-9505-8D1C291FDC7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19200" y="4876800"/>
            <a:ext cx="9975701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892800" y="5355102"/>
            <a:ext cx="5299456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1219200" y="274320"/>
            <a:ext cx="9973056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1B365EB-6327-4FB7-914A-B2CF632E4699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C61EC99-DD3D-4349-8CB4-F887BAA9F1F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owolny kształt 7"/>
          <p:cNvSpPr>
            <a:spLocks/>
          </p:cNvSpPr>
          <p:nvPr/>
        </p:nvSpPr>
        <p:spPr bwMode="auto">
          <a:xfrm>
            <a:off x="955675" y="5002213"/>
            <a:ext cx="5068888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Dowolny kształt 8"/>
          <p:cNvSpPr>
            <a:spLocks/>
          </p:cNvSpPr>
          <p:nvPr/>
        </p:nvSpPr>
        <p:spPr bwMode="auto">
          <a:xfrm>
            <a:off x="-71438" y="5784850"/>
            <a:ext cx="5068888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7" name="Trójkąt prostokątny 9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Łącznik prosty 10"/>
          <p:cNvCxnSpPr/>
          <p:nvPr/>
        </p:nvCxnSpPr>
        <p:spPr>
          <a:xfrm>
            <a:off x="-12315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Pagon 11"/>
          <p:cNvSpPr/>
          <p:nvPr/>
        </p:nvSpPr>
        <p:spPr>
          <a:xfrm>
            <a:off x="11552238" y="4987925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Pagon 12"/>
          <p:cNvSpPr/>
          <p:nvPr/>
        </p:nvSpPr>
        <p:spPr>
          <a:xfrm>
            <a:off x="11303000" y="4987925"/>
            <a:ext cx="244475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521643" y="5443402"/>
            <a:ext cx="95504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304800" y="189968"/>
            <a:ext cx="115824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04800" y="4865122"/>
            <a:ext cx="10767243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1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CBFE6167-E3CB-4A2F-8500-52463B703719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12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D3107F29-68AD-4E0B-B5B2-D7C7BE4C135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09600" y="1481330"/>
            <a:ext cx="10972800" cy="4386071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5BACC-68A6-430F-9ABE-6DFD7498EEBB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3DE65E-6CFB-4835-850C-D1CABBF7F6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9125351" y="274641"/>
            <a:ext cx="2369960" cy="5592761"/>
          </a:xfrm>
        </p:spPr>
        <p:txBody>
          <a:bodyPr vert="eaVert"/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09600" y="274641"/>
            <a:ext cx="8432800" cy="5592760"/>
          </a:xfrm>
        </p:spPr>
        <p:txBody>
          <a:bodyPr vert="eaVert"/>
          <a:lstStyle>
            <a:extLst/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5AFB4-8A93-4194-9F1F-742E747A21BA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8110E-870E-44CD-A226-20C5D9F9388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Dowolny kształt 12"/>
          <p:cNvSpPr>
            <a:spLocks/>
          </p:cNvSpPr>
          <p:nvPr/>
        </p:nvSpPr>
        <p:spPr bwMode="auto">
          <a:xfrm>
            <a:off x="955675" y="5002213"/>
            <a:ext cx="5068888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Dowolny kształt 11"/>
          <p:cNvSpPr>
            <a:spLocks/>
          </p:cNvSpPr>
          <p:nvPr/>
        </p:nvSpPr>
        <p:spPr bwMode="auto">
          <a:xfrm>
            <a:off x="-71438" y="5784850"/>
            <a:ext cx="5068888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Trójkąt prostokątny 13"/>
          <p:cNvSpPr>
            <a:spLocks/>
          </p:cNvSpPr>
          <p:nvPr/>
        </p:nvSpPr>
        <p:spPr bwMode="auto">
          <a:xfrm>
            <a:off x="-8056" y="5791253"/>
            <a:ext cx="4536419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Łącznik prosty 14"/>
          <p:cNvCxnSpPr/>
          <p:nvPr/>
        </p:nvCxnSpPr>
        <p:spPr>
          <a:xfrm>
            <a:off x="-12315" y="5787739"/>
            <a:ext cx="454067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ymbol zastępczy tytułu 8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033" name="Symbol zastępczy tekstu 29"/>
          <p:cNvSpPr>
            <a:spLocks noGrp="1"/>
          </p:cNvSpPr>
          <p:nvPr>
            <p:ph type="body" idx="1"/>
          </p:nvPr>
        </p:nvSpPr>
        <p:spPr bwMode="auto">
          <a:xfrm>
            <a:off x="609600" y="1481138"/>
            <a:ext cx="10972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8969375" y="6408738"/>
            <a:ext cx="256063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4D2F0F4B-4D00-4E7D-A739-78881BF9A748}" type="datetimeFigureOut">
              <a:rPr lang="en-US"/>
              <a:pPr>
                <a:defRPr/>
              </a:pPr>
              <a:t>2/16/2016</a:t>
            </a:fld>
            <a:endParaRPr lang="en-US" dirty="0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5840413" y="6408738"/>
            <a:ext cx="3133725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11530013" y="6408738"/>
            <a:ext cx="48736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80A1B64E-6ADC-431D-B976-FD8C36568E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0" r:id="rId2"/>
    <p:sldLayoutId id="2147483702" r:id="rId3"/>
    <p:sldLayoutId id="2147483703" r:id="rId4"/>
    <p:sldLayoutId id="2147483704" r:id="rId5"/>
    <p:sldLayoutId id="2147483705" r:id="rId6"/>
    <p:sldLayoutId id="2147483699" r:id="rId7"/>
    <p:sldLayoutId id="2147483706" r:id="rId8"/>
    <p:sldLayoutId id="2147483707" r:id="rId9"/>
    <p:sldLayoutId id="2147483698" r:id="rId10"/>
    <p:sldLayoutId id="2147483697" r:id="rId11"/>
  </p:sldLayoutIdLst>
  <p:transition spd="med"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image" Target="../media/image4.emf"/><Relationship Id="rId4" Type="http://schemas.openxmlformats.org/officeDocument/2006/relationships/oleObject" Target="../embeddings/Microsoft_Excel_97-2003_Worksheet1.xls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3.xls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oleObject" Target="../embeddings/Microsoft_Excel_97-2003_Worksheet2.xls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Microsoft_Excel_97-2003_Worksheet5.xls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.png"/><Relationship Id="rId5" Type="http://schemas.openxmlformats.org/officeDocument/2006/relationships/image" Target="../media/image7.png"/><Relationship Id="rId4" Type="http://schemas.openxmlformats.org/officeDocument/2006/relationships/oleObject" Target="../embeddings/Microsoft_Excel_97-2003_Worksheet4.xls"/><Relationship Id="rId9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png"/><Relationship Id="rId5" Type="http://schemas.openxmlformats.org/officeDocument/2006/relationships/image" Target="../media/image9.png"/><Relationship Id="rId4" Type="http://schemas.openxmlformats.org/officeDocument/2006/relationships/oleObject" Target="../embeddings/Microsoft_Excel_97-2003_Worksheet6.xls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oleObject" Target="../embeddings/Microsoft_Excel_97-2003_Worksheet7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1.emf"/><Relationship Id="rId4" Type="http://schemas.openxmlformats.org/officeDocument/2006/relationships/oleObject" Target="../embeddings/Microsoft_Excel_97-2003_Worksheet8.xls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microsoft.com/office/2007/relationships/diagramDrawing" Target="../diagrams/drawing1.xml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Microsoft_Excel_97-2003_Worksheet10.xls"/><Relationship Id="rId12" Type="http://schemas.openxmlformats.org/officeDocument/2006/relationships/diagramColors" Target="../diagrams/colors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.bin"/><Relationship Id="rId11" Type="http://schemas.openxmlformats.org/officeDocument/2006/relationships/diagramQuickStyle" Target="../diagrams/quickStyle1.xml"/><Relationship Id="rId5" Type="http://schemas.openxmlformats.org/officeDocument/2006/relationships/image" Target="../media/image12.png"/><Relationship Id="rId10" Type="http://schemas.openxmlformats.org/officeDocument/2006/relationships/diagramLayout" Target="../diagrams/layout1.xml"/><Relationship Id="rId4" Type="http://schemas.openxmlformats.org/officeDocument/2006/relationships/oleObject" Target="../embeddings/Microsoft_Excel_97-2003_Worksheet9.xls"/><Relationship Id="rId9" Type="http://schemas.openxmlformats.org/officeDocument/2006/relationships/diagramData" Target="../diagrams/data1.xml"/><Relationship Id="rId1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oleObject" Target="../embeddings/Microsoft_Excel_97-2003_Worksheet11.xls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.png"/><Relationship Id="rId5" Type="http://schemas.openxmlformats.org/officeDocument/2006/relationships/image" Target="../media/image15.png"/><Relationship Id="rId4" Type="http://schemas.openxmlformats.org/officeDocument/2006/relationships/oleObject" Target="../embeddings/Microsoft_Excel_97-2003_Worksheet12.xls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.png"/><Relationship Id="rId5" Type="http://schemas.openxmlformats.org/officeDocument/2006/relationships/image" Target="../media/image16.emf"/><Relationship Id="rId4" Type="http://schemas.openxmlformats.org/officeDocument/2006/relationships/oleObject" Target="../embeddings/Microsoft_Excel_97-2003_Worksheet13.xls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.png"/><Relationship Id="rId5" Type="http://schemas.openxmlformats.org/officeDocument/2006/relationships/image" Target="../media/image19.png"/><Relationship Id="rId4" Type="http://schemas.openxmlformats.org/officeDocument/2006/relationships/oleObject" Target="../embeddings/Microsoft_Excel_97-2003_Worksheet14.xls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 noGrp="1"/>
          </p:cNvSpPr>
          <p:nvPr>
            <p:ph type="ctrTitle"/>
          </p:nvPr>
        </p:nvSpPr>
        <p:spPr>
          <a:xfrm>
            <a:off x="931334" y="2016125"/>
            <a:ext cx="10363200" cy="18288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4900" spc="1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DEBATA SPOŁECZNA </a:t>
            </a:r>
            <a:br>
              <a:rPr lang="pl-PL" sz="4900" spc="1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4900" spc="1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dotycząca bezpieczeństwa </a:t>
            </a:r>
            <a:br>
              <a:rPr lang="pl-PL" sz="4900" spc="1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4900" spc="1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na terenie gm. Załuski</a:t>
            </a:r>
            <a:r>
              <a:rPr lang="pl-PL" sz="4900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pl-PL" sz="4900" spc="150" dirty="0" smtClean="0">
                <a:ln w="11430"/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pl-PL" sz="3600" i="1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3600" i="1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2400" i="1" spc="1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Załuski, 15 lutego 2016 r. </a:t>
            </a:r>
            <a:endParaRPr lang="pl-PL" sz="36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-18"/>
            </a:endParaRPr>
          </a:p>
        </p:txBody>
      </p:sp>
      <p:pic>
        <p:nvPicPr>
          <p:cNvPr id="15362" name="Obraz 4" descr="gwiazda policj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74888" y="4335463"/>
            <a:ext cx="1579562" cy="156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Obraz 10" descr="gmina Załuski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85125" y="4529138"/>
            <a:ext cx="1925638" cy="117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ostokąt 7"/>
          <p:cNvSpPr/>
          <p:nvPr/>
        </p:nvSpPr>
        <p:spPr>
          <a:xfrm>
            <a:off x="6959600" y="3562350"/>
            <a:ext cx="4941888" cy="31257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5122" name="Symbol zastępczy zawartości 1"/>
          <p:cNvSpPr>
            <a:spLocks noGrp="1"/>
          </p:cNvSpPr>
          <p:nvPr>
            <p:ph idx="1"/>
          </p:nvPr>
        </p:nvSpPr>
        <p:spPr>
          <a:xfrm>
            <a:off x="447675" y="1557338"/>
            <a:ext cx="10342563" cy="5084762"/>
          </a:xfrm>
        </p:spPr>
        <p:txBody>
          <a:bodyPr>
            <a:normAutofit/>
          </a:bodyPr>
          <a:lstStyle/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pl-PL" sz="2000" b="1" dirty="0" smtClean="0">
                <a:latin typeface="Gill Sans MT" pitchFamily="34" charset="-18"/>
                <a:cs typeface="Times New Roman" pitchFamily="18" charset="0"/>
              </a:rPr>
              <a:t>Komendant Powiatowy Policji  – </a:t>
            </a:r>
            <a:r>
              <a:rPr lang="pl-PL" sz="2000" b="1" dirty="0" err="1" smtClean="0">
                <a:latin typeface="Gill Sans MT" pitchFamily="34" charset="-18"/>
                <a:cs typeface="Times New Roman" pitchFamily="18" charset="0"/>
              </a:rPr>
              <a:t>mł</a:t>
            </a:r>
            <a:r>
              <a:rPr lang="pl-PL" sz="2000" b="1" dirty="0" smtClean="0">
                <a:latin typeface="Gill Sans MT" pitchFamily="34" charset="-18"/>
                <a:cs typeface="Times New Roman" pitchFamily="18" charset="0"/>
              </a:rPr>
              <a:t> insp. </a:t>
            </a:r>
            <a:r>
              <a:rPr lang="pl-PL" sz="2400" b="1" dirty="0" smtClean="0">
                <a:latin typeface="Gill Sans MT" pitchFamily="34" charset="-18"/>
                <a:cs typeface="Times New Roman" pitchFamily="18" charset="0"/>
              </a:rPr>
              <a:t>Jarosław BRZOZOWSKI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pl-PL" sz="2000" b="1" dirty="0" smtClean="0">
                <a:latin typeface="Gill Sans MT" pitchFamily="34" charset="-18"/>
                <a:cs typeface="Times New Roman" pitchFamily="18" charset="0"/>
              </a:rPr>
              <a:t>I</a:t>
            </a:r>
            <a:r>
              <a:rPr lang="pl-PL" b="1" dirty="0" smtClean="0">
                <a:latin typeface="Gill Sans MT" pitchFamily="34" charset="-18"/>
                <a:cs typeface="Times New Roman" pitchFamily="18" charset="0"/>
              </a:rPr>
              <a:t> </a:t>
            </a:r>
            <a:r>
              <a:rPr lang="pl-PL" sz="2000" b="1" dirty="0" smtClean="0">
                <a:latin typeface="Gill Sans MT" pitchFamily="34" charset="-18"/>
                <a:cs typeface="Times New Roman" pitchFamily="18" charset="0"/>
              </a:rPr>
              <a:t>Zastępca Komendanta Powiatowego Policji – mł. </a:t>
            </a:r>
            <a:r>
              <a:rPr lang="pl-PL" sz="2000" b="1" dirty="0" err="1" smtClean="0">
                <a:latin typeface="Gill Sans MT" pitchFamily="34" charset="-18"/>
                <a:cs typeface="Times New Roman" pitchFamily="18" charset="0"/>
              </a:rPr>
              <a:t>insp</a:t>
            </a:r>
            <a:r>
              <a:rPr lang="pl-PL" sz="2000" b="1" dirty="0" smtClean="0">
                <a:latin typeface="Gill Sans MT" pitchFamily="34" charset="-18"/>
                <a:cs typeface="Times New Roman" pitchFamily="18" charset="0"/>
              </a:rPr>
              <a:t>. Paweł WOJCIECHOWSKI</a:t>
            </a: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pl-PL" sz="2000" b="1" dirty="0" smtClean="0">
              <a:latin typeface="Gill Sans MT" pitchFamily="34" charset="-18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Font typeface="Arial" charset="0"/>
              <a:buNone/>
              <a:defRPr/>
            </a:pPr>
            <a:endParaRPr lang="pl-PL" sz="800" b="1" dirty="0" smtClean="0">
              <a:latin typeface="Gill Sans MT" pitchFamily="34" charset="-18"/>
            </a:endParaRPr>
          </a:p>
          <a:p>
            <a:pPr marL="365760" indent="19050" fontAlgn="auto">
              <a:spcAft>
                <a:spcPts val="0"/>
              </a:spcAft>
              <a:buClrTx/>
              <a:buFont typeface="Wingdings" pitchFamily="2" charset="2"/>
              <a:buChar char="q"/>
              <a:defRPr/>
            </a:pPr>
            <a:r>
              <a:rPr lang="pl-PL" sz="1800" b="1" i="1" dirty="0" smtClean="0">
                <a:latin typeface="Gill Sans MT" pitchFamily="34" charset="-18"/>
                <a:cs typeface="Times New Roman" pitchFamily="18" charset="0"/>
              </a:rPr>
              <a:t>	ogólna liczba policjantów 		151 (160 etatów)</a:t>
            </a:r>
          </a:p>
          <a:p>
            <a:pPr marL="365760" indent="19050" fontAlgn="auto">
              <a:spcAft>
                <a:spcPts val="0"/>
              </a:spcAft>
              <a:buClrTx/>
              <a:buFont typeface="Wingdings" pitchFamily="2" charset="2"/>
              <a:buChar char="q"/>
              <a:defRPr/>
            </a:pPr>
            <a:r>
              <a:rPr lang="pl-PL" sz="1800" b="1" i="1" dirty="0" smtClean="0">
                <a:latin typeface="Gill Sans MT" pitchFamily="34" charset="-18"/>
                <a:cs typeface="Times New Roman" pitchFamily="18" charset="0"/>
              </a:rPr>
              <a:t>	kierownictwo KPP 		2</a:t>
            </a:r>
          </a:p>
          <a:p>
            <a:pPr marL="365760" indent="19050" fontAlgn="auto">
              <a:spcAft>
                <a:spcPts val="0"/>
              </a:spcAft>
              <a:buClrTx/>
              <a:buFont typeface="Wingdings" pitchFamily="2" charset="2"/>
              <a:buChar char="q"/>
              <a:defRPr/>
            </a:pPr>
            <a:r>
              <a:rPr lang="pl-PL" sz="1800" b="1" i="1" dirty="0" smtClean="0">
                <a:latin typeface="Gill Sans MT" pitchFamily="34" charset="-18"/>
                <a:cs typeface="Times New Roman" pitchFamily="18" charset="0"/>
              </a:rPr>
              <a:t>	kierownictwo KP/PP		4</a:t>
            </a:r>
          </a:p>
          <a:p>
            <a:pPr marL="365760" indent="19050" fontAlgn="auto">
              <a:spcAft>
                <a:spcPts val="0"/>
              </a:spcAft>
              <a:buClrTx/>
              <a:buFont typeface="Wingdings" pitchFamily="2" charset="2"/>
              <a:buChar char="q"/>
              <a:defRPr/>
            </a:pPr>
            <a:r>
              <a:rPr lang="pl-PL" sz="1800" b="1" i="1" dirty="0" smtClean="0">
                <a:latin typeface="Gill Sans MT" pitchFamily="34" charset="-18"/>
                <a:cs typeface="Times New Roman" pitchFamily="18" charset="0"/>
              </a:rPr>
              <a:t>	policjanci  służby prewencji 	101 (108 etatów)</a:t>
            </a:r>
          </a:p>
          <a:p>
            <a:pPr marL="365760" indent="19050" fontAlgn="auto">
              <a:spcAft>
                <a:spcPts val="0"/>
              </a:spcAft>
              <a:buClrTx/>
              <a:buFont typeface="Wingdings" pitchFamily="2" charset="2"/>
              <a:buChar char="q"/>
              <a:defRPr/>
            </a:pPr>
            <a:r>
              <a:rPr lang="pl-PL" sz="1800" b="1" i="1" dirty="0" smtClean="0">
                <a:latin typeface="Gill Sans MT" pitchFamily="34" charset="-18"/>
                <a:cs typeface="Times New Roman" pitchFamily="18" charset="0"/>
              </a:rPr>
              <a:t>	policjanci  służby kryminalnej 	44 (46 etatów)</a:t>
            </a:r>
          </a:p>
          <a:p>
            <a:pPr marL="365760" indent="19050" fontAlgn="auto">
              <a:spcAft>
                <a:spcPts val="0"/>
              </a:spcAft>
              <a:buClrTx/>
              <a:buFont typeface="Wingdings" pitchFamily="2" charset="2"/>
              <a:buChar char="q"/>
              <a:defRPr/>
            </a:pPr>
            <a:r>
              <a:rPr lang="pl-PL" sz="1800" b="1" i="1" dirty="0" smtClean="0">
                <a:latin typeface="Gill Sans MT" pitchFamily="34" charset="-18"/>
                <a:cs typeface="Times New Roman" pitchFamily="18" charset="0"/>
              </a:rPr>
              <a:t>	policjanci służby wspomagającej	-</a:t>
            </a:r>
          </a:p>
          <a:p>
            <a:pPr marL="365760" indent="19050" fontAlgn="auto">
              <a:spcAft>
                <a:spcPts val="0"/>
              </a:spcAft>
              <a:buClrTx/>
              <a:buFont typeface="Wingdings" pitchFamily="2" charset="2"/>
              <a:buChar char="q"/>
              <a:defRPr/>
            </a:pPr>
            <a:r>
              <a:rPr lang="pl-PL" sz="1800" b="1" i="1" dirty="0" smtClean="0">
                <a:latin typeface="Gill Sans MT" pitchFamily="34" charset="-18"/>
                <a:cs typeface="Times New Roman" pitchFamily="18" charset="0"/>
              </a:rPr>
              <a:t>	pracownicy cywilni policji 		30	</a:t>
            </a:r>
            <a:endParaRPr lang="pl-PL" sz="1800" b="1" dirty="0" smtClean="0">
              <a:latin typeface="Gill Sans MT" pitchFamily="34" charset="-18"/>
            </a:endParaRPr>
          </a:p>
        </p:txBody>
      </p:sp>
      <p:sp>
        <p:nvSpPr>
          <p:cNvPr id="5123" name="Tytuł 2"/>
          <p:cNvSpPr>
            <a:spLocks noGrp="1"/>
          </p:cNvSpPr>
          <p:nvPr>
            <p:ph type="title"/>
          </p:nvPr>
        </p:nvSpPr>
        <p:spPr>
          <a:xfrm>
            <a:off x="1007533" y="211138"/>
            <a:ext cx="9889067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STRUKTURA ORGANIZACYJNA</a:t>
            </a:r>
            <a: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/>
            </a:r>
            <a:br>
              <a:rPr lang="pl-PL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28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KPP W PŁOŃSKU</a:t>
            </a:r>
          </a:p>
        </p:txBody>
      </p:sp>
      <p:pic>
        <p:nvPicPr>
          <p:cNvPr id="16388" name="Obraz 4" descr="gwiazda policj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le tekstowe 6"/>
          <p:cNvSpPr txBox="1"/>
          <p:nvPr/>
        </p:nvSpPr>
        <p:spPr>
          <a:xfrm>
            <a:off x="7056438" y="3554413"/>
            <a:ext cx="5135562" cy="31384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u="sng" dirty="0">
                <a:latin typeface="Gill Sans MT" pitchFamily="34" charset="-18"/>
              </a:rPr>
              <a:t>Posterunek Policji w Załuskach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b="1" u="sng" dirty="0">
              <a:latin typeface="Gill Sans MT" pitchFamily="34" charset="-1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latin typeface="Gill Sans MT" pitchFamily="34" charset="-18"/>
              </a:rPr>
              <a:t>Kierownik posterunku Policji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latin typeface="Gill Sans MT" pitchFamily="34" charset="-18"/>
              </a:rPr>
              <a:t> </a:t>
            </a:r>
            <a:r>
              <a:rPr lang="pl-PL" b="1" dirty="0" err="1">
                <a:latin typeface="Gill Sans MT" pitchFamily="34" charset="-18"/>
              </a:rPr>
              <a:t>asp</a:t>
            </a:r>
            <a:r>
              <a:rPr lang="pl-PL" b="1" dirty="0">
                <a:latin typeface="Gill Sans MT" pitchFamily="34" charset="-18"/>
              </a:rPr>
              <a:t>.  Andrzej Rzewiński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b="1" dirty="0">
              <a:latin typeface="Gill Sans MT" pitchFamily="34" charset="-1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latin typeface="Gill Sans MT" pitchFamily="34" charset="-18"/>
              </a:rPr>
              <a:t>Zespół ds. Prewencji: </a:t>
            </a:r>
          </a:p>
          <a:p>
            <a:pPr marL="3556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l-PL" dirty="0">
                <a:latin typeface="Gill Sans MT" pitchFamily="34" charset="-18"/>
              </a:rPr>
              <a:t>Dzielnicowi:  </a:t>
            </a:r>
            <a:r>
              <a:rPr lang="pl-PL" b="1" dirty="0">
                <a:latin typeface="Gill Sans MT" pitchFamily="34" charset="-18"/>
              </a:rPr>
              <a:t>mł. </a:t>
            </a:r>
            <a:r>
              <a:rPr lang="pl-PL" b="1" dirty="0" err="1">
                <a:latin typeface="Gill Sans MT" pitchFamily="34" charset="-18"/>
              </a:rPr>
              <a:t>asp</a:t>
            </a:r>
            <a:r>
              <a:rPr lang="pl-PL" b="1" dirty="0">
                <a:latin typeface="Gill Sans MT" pitchFamily="34" charset="-18"/>
              </a:rPr>
              <a:t>. Robert Reszczyński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dirty="0">
                <a:latin typeface="Gill Sans MT" pitchFamily="34" charset="-18"/>
              </a:rPr>
              <a:t>                           </a:t>
            </a:r>
            <a:r>
              <a:rPr lang="pl-PL" b="1" dirty="0" err="1">
                <a:latin typeface="Gill Sans MT" pitchFamily="34" charset="-18"/>
              </a:rPr>
              <a:t>asp</a:t>
            </a:r>
            <a:r>
              <a:rPr lang="pl-PL" b="1" dirty="0">
                <a:latin typeface="Gill Sans MT" pitchFamily="34" charset="-18"/>
              </a:rPr>
              <a:t>. Daniel Kania</a:t>
            </a:r>
          </a:p>
          <a:p>
            <a:pPr marL="3556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latin typeface="Gill Sans MT" pitchFamily="34" charset="-18"/>
              </a:rPr>
              <a:t>-policjanci patrolowi – 2</a:t>
            </a:r>
          </a:p>
          <a:p>
            <a:pPr marL="355600"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latin typeface="Gill Sans MT" pitchFamily="34" charset="-18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latin typeface="Gill Sans MT" pitchFamily="34" charset="-18"/>
              </a:rPr>
              <a:t>Jednoosobowe stanowisko ds. Kryminalnych - 1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09" name="Symbol zastępczy zawartości 6"/>
          <p:cNvGraphicFramePr>
            <a:graphicFrameLocks noGrp="1"/>
          </p:cNvGraphicFramePr>
          <p:nvPr>
            <p:ph idx="1"/>
          </p:nvPr>
        </p:nvGraphicFramePr>
        <p:xfrm>
          <a:off x="1262063" y="1616075"/>
          <a:ext cx="9499600" cy="4933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3" name="Worksheet" r:id="rId4" imgW="8839214" imgH="4591030" progId="Excel.Sheet.8">
                  <p:embed/>
                </p:oleObj>
              </mc:Choice>
              <mc:Fallback>
                <p:oleObj name="Worksheet" r:id="rId4" imgW="8839214" imgH="4591030" progId="Excel.Sheet.8">
                  <p:embed/>
                  <p:pic>
                    <p:nvPicPr>
                      <p:cNvPr id="0" name="Symbol zastępczy zawartości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2063" y="1616075"/>
                        <a:ext cx="9499600" cy="4933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Tytuł 2"/>
          <p:cNvSpPr>
            <a:spLocks noGrp="1"/>
          </p:cNvSpPr>
          <p:nvPr>
            <p:ph type="title"/>
          </p:nvPr>
        </p:nvSpPr>
        <p:spPr>
          <a:xfrm>
            <a:off x="1363327" y="211138"/>
            <a:ext cx="9889067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Skala przestępczości na terenie powiatu płońskiego i gminy Załuski w latach 2013 – 2015 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16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(na podstawie postępowań stwierdzonych)</a:t>
            </a:r>
          </a:p>
        </p:txBody>
      </p:sp>
      <p:pic>
        <p:nvPicPr>
          <p:cNvPr id="17411" name="Obraz 4" descr="gwiazda policj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2"/>
          <p:cNvSpPr>
            <a:spLocks noGrp="1"/>
          </p:cNvSpPr>
          <p:nvPr>
            <p:ph type="title"/>
          </p:nvPr>
        </p:nvSpPr>
        <p:spPr>
          <a:xfrm>
            <a:off x="950383" y="211138"/>
            <a:ext cx="10759396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Dynamika przestępczości w 7 kategoriach na terenie 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powiatu płońskiego i gminy Załuski na przestrzeni ostatnich lat</a:t>
            </a: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endParaRPr lang="pl-PL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-18"/>
              <a:cs typeface="Times New Roman" pitchFamily="18" charset="0"/>
            </a:endParaRPr>
          </a:p>
        </p:txBody>
      </p:sp>
      <p:graphicFrame>
        <p:nvGraphicFramePr>
          <p:cNvPr id="18434" name="Symbol zastępczy zawartości 8"/>
          <p:cNvGraphicFramePr>
            <a:graphicFrameLocks/>
          </p:cNvGraphicFramePr>
          <p:nvPr/>
        </p:nvGraphicFramePr>
        <p:xfrm>
          <a:off x="900113" y="3930650"/>
          <a:ext cx="10475912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3" r:id="rId4" imgW="10473836" imgH="2383743" progId="Excel.Sheet.8">
                  <p:embed/>
                </p:oleObj>
              </mc:Choice>
              <mc:Fallback>
                <p:oleObj r:id="rId4" imgW="10473836" imgH="2383743" progId="Excel.Sheet.8">
                  <p:embed/>
                  <p:pic>
                    <p:nvPicPr>
                      <p:cNvPr id="0" name="Symbol zastępczy zawartości 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3930650"/>
                        <a:ext cx="10475912" cy="2387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5" name="Obraz 4" descr="gwiazda policj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8436" name="Symbol zastępczy zawartości 8"/>
          <p:cNvGraphicFramePr>
            <a:graphicFrameLocks/>
          </p:cNvGraphicFramePr>
          <p:nvPr/>
        </p:nvGraphicFramePr>
        <p:xfrm>
          <a:off x="908050" y="1444625"/>
          <a:ext cx="10475913" cy="238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4" r:id="rId8" imgW="10479932" imgH="2389839" progId="Excel.Sheet.8">
                  <p:embed/>
                </p:oleObj>
              </mc:Choice>
              <mc:Fallback>
                <p:oleObj r:id="rId8" imgW="10479932" imgH="2389839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8050" y="1444625"/>
                        <a:ext cx="10475913" cy="2387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457" name="Symbol zastępczy zawartości 6"/>
          <p:cNvGraphicFramePr>
            <a:graphicFrameLocks noGrp="1"/>
          </p:cNvGraphicFramePr>
          <p:nvPr>
            <p:ph idx="1"/>
          </p:nvPr>
        </p:nvGraphicFramePr>
        <p:xfrm>
          <a:off x="344488" y="2295525"/>
          <a:ext cx="5670550" cy="3597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7" r:id="rId4" imgW="5675868" imgH="3596952" progId="Excel.Sheet.8">
                  <p:embed/>
                </p:oleObj>
              </mc:Choice>
              <mc:Fallback>
                <p:oleObj r:id="rId4" imgW="5675868" imgH="3596952" progId="Excel.Sheet.8">
                  <p:embed/>
                  <p:pic>
                    <p:nvPicPr>
                      <p:cNvPr id="0" name="Symbol zastępczy zawartości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488" y="2295525"/>
                        <a:ext cx="5670550" cy="3597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2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Wykrywalność w latach 2013 - 2015</a:t>
            </a:r>
            <a:br>
              <a:rPr lang="pl-PL" sz="22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</a:br>
            <a:r>
              <a:rPr lang="pl-PL" sz="2200" dirty="0" smtClean="0">
                <a:solidFill>
                  <a:schemeClr val="tx1"/>
                </a:solidFill>
                <a:latin typeface="Gill Sans MT" pitchFamily="34" charset="-18"/>
              </a:rPr>
              <a:t>(powiat płoński i gmina Załuski)</a:t>
            </a:r>
            <a:endParaRPr lang="pl-PL" sz="2200" dirty="0">
              <a:solidFill>
                <a:schemeClr val="tx1"/>
              </a:solidFill>
              <a:latin typeface="Gill Sans MT" pitchFamily="34" charset="-18"/>
            </a:endParaRPr>
          </a:p>
        </p:txBody>
      </p:sp>
      <p:pic>
        <p:nvPicPr>
          <p:cNvPr id="19459" name="Obraz 4" descr="gwiazda policj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9460" name="Symbol zastępczy zawartości 6"/>
          <p:cNvGraphicFramePr>
            <a:graphicFrameLocks/>
          </p:cNvGraphicFramePr>
          <p:nvPr/>
        </p:nvGraphicFramePr>
        <p:xfrm>
          <a:off x="6242050" y="2420938"/>
          <a:ext cx="5670550" cy="359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68" r:id="rId8" imgW="5669771" imgH="3596952" progId="Excel.Sheet.8">
                  <p:embed/>
                </p:oleObj>
              </mc:Choice>
              <mc:Fallback>
                <p:oleObj r:id="rId8" imgW="5669771" imgH="3596952" progId="Excel.Sheet.8">
                  <p:embed/>
                  <p:pic>
                    <p:nvPicPr>
                      <p:cNvPr id="0" name="Picture 4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2050" y="2420938"/>
                        <a:ext cx="5670550" cy="3595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Prostokąt 8"/>
          <p:cNvSpPr/>
          <p:nvPr/>
        </p:nvSpPr>
        <p:spPr>
          <a:xfrm>
            <a:off x="7388225" y="1768475"/>
            <a:ext cx="380365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Wykrywalność  7 kategorii</a:t>
            </a:r>
            <a:br>
              <a:rPr lang="pl-PL" b="1" dirty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</a:br>
            <a:endParaRPr lang="pl-PL" b="1" dirty="0">
              <a:latin typeface="+mn-lt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1481138" y="1784350"/>
            <a:ext cx="2847975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b="1" dirty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Wykrywalność  ogólna</a:t>
            </a:r>
            <a:br>
              <a:rPr lang="pl-PL" b="1" dirty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</a:br>
            <a:endParaRPr lang="pl-PL" b="1" dirty="0">
              <a:latin typeface="+mn-lt"/>
            </a:endParaRPr>
          </a:p>
        </p:txBody>
      </p:sp>
    </p:spTree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1" name="Symbol zastępczy zawartości 6"/>
          <p:cNvGraphicFramePr>
            <a:graphicFrameLocks noGrp="1"/>
          </p:cNvGraphicFramePr>
          <p:nvPr>
            <p:ph idx="1"/>
          </p:nvPr>
        </p:nvGraphicFramePr>
        <p:xfrm>
          <a:off x="1101725" y="1349375"/>
          <a:ext cx="10379075" cy="533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5" r:id="rId4" imgW="10376291" imgH="5334462" progId="Excel.Sheet.8">
                  <p:embed/>
                </p:oleObj>
              </mc:Choice>
              <mc:Fallback>
                <p:oleObj r:id="rId4" imgW="10376291" imgH="5334462" progId="Excel.Sheet.8">
                  <p:embed/>
                  <p:pic>
                    <p:nvPicPr>
                      <p:cNvPr id="0" name="Symbol zastępczy zawartości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1725" y="1349375"/>
                        <a:ext cx="10379075" cy="5330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Tytuł 2"/>
          <p:cNvSpPr>
            <a:spLocks noGrp="1"/>
          </p:cNvSpPr>
          <p:nvPr>
            <p:ph type="title"/>
          </p:nvPr>
        </p:nvSpPr>
        <p:spPr>
          <a:xfrm>
            <a:off x="950383" y="211138"/>
            <a:ext cx="9889067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Skala przestępczości na terenie powiatu płońskiego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w 7 wybranych kategoriach w latach 2013 – 2015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16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 (na podstawie postępowań stwierdzonych) </a:t>
            </a:r>
            <a: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endParaRPr lang="pl-PL" sz="1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-18"/>
              <a:cs typeface="Times New Roman" pitchFamily="18" charset="0"/>
            </a:endParaRPr>
          </a:p>
        </p:txBody>
      </p:sp>
      <p:pic>
        <p:nvPicPr>
          <p:cNvPr id="20483" name="Obraz 4" descr="gwiazda policj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5" name="Symbol zastępczy zawartości 6"/>
          <p:cNvGraphicFramePr>
            <a:graphicFrameLocks/>
          </p:cNvGraphicFramePr>
          <p:nvPr/>
        </p:nvGraphicFramePr>
        <p:xfrm>
          <a:off x="1101725" y="1349375"/>
          <a:ext cx="10379075" cy="5330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09" r:id="rId4" imgW="10376291" imgH="5334462" progId="Excel.Sheet.8">
                  <p:embed/>
                </p:oleObj>
              </mc:Choice>
              <mc:Fallback>
                <p:oleObj r:id="rId4" imgW="10376291" imgH="5334462" progId="Excel.Sheet.8">
                  <p:embed/>
                  <p:pic>
                    <p:nvPicPr>
                      <p:cNvPr id="0" name="Symbol zastępczy zawartości 6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1725" y="1349375"/>
                        <a:ext cx="10379075" cy="5330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ytuł 2"/>
          <p:cNvSpPr txBox="1">
            <a:spLocks/>
          </p:cNvSpPr>
          <p:nvPr/>
        </p:nvSpPr>
        <p:spPr>
          <a:xfrm>
            <a:off x="950383" y="211138"/>
            <a:ext cx="9889067" cy="1143000"/>
          </a:xfrm>
          <a:prstGeom prst="rect">
            <a:avLst/>
          </a:prstGeom>
        </p:spPr>
        <p:txBody>
          <a:bodyPr anchor="ctr">
            <a:normAutofit fontScale="90000" lnSpcReduction="10000"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algn="ctr" defTabSz="914400" fontAlgn="auto">
              <a:spcAft>
                <a:spcPts val="0"/>
              </a:spcAft>
              <a:defRPr/>
            </a:pPr>
            <a:r>
              <a:rPr lang="pl-PL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ea typeface="+mj-ea"/>
                <a:cs typeface="Times New Roman" pitchFamily="18" charset="0"/>
              </a:rPr>
              <a:t>Skala przestępczości na terenie gminy Załuski</a:t>
            </a:r>
            <a:br>
              <a:rPr lang="pl-PL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ea typeface="+mj-ea"/>
                <a:cs typeface="Times New Roman" pitchFamily="18" charset="0"/>
              </a:rPr>
            </a:br>
            <a:r>
              <a:rPr lang="pl-PL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ea typeface="+mj-ea"/>
                <a:cs typeface="Times New Roman" pitchFamily="18" charset="0"/>
              </a:rPr>
              <a:t>w 7 wybranych kategoriach w latach 2013 – 2015</a:t>
            </a:r>
            <a:br>
              <a:rPr lang="pl-PL" sz="24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ea typeface="+mj-ea"/>
                <a:cs typeface="Times New Roman" pitchFamily="18" charset="0"/>
              </a:rPr>
            </a:br>
            <a:r>
              <a:rPr lang="pl-PL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ea typeface="+mj-ea"/>
                <a:cs typeface="Times New Roman" pitchFamily="18" charset="0"/>
              </a:rPr>
              <a:t> (na podstawie postępowań stwierdzonych) </a:t>
            </a:r>
            <a:r>
              <a:rPr lang="pl-P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ea typeface="+mj-ea"/>
                <a:cs typeface="Times New Roman" pitchFamily="18" charset="0"/>
              </a:rPr>
              <a:t/>
            </a:r>
            <a:br>
              <a:rPr lang="pl-PL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ea typeface="+mj-ea"/>
                <a:cs typeface="Times New Roman" pitchFamily="18" charset="0"/>
              </a:rPr>
            </a:br>
            <a:endParaRPr lang="pl-PL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-18"/>
              <a:ea typeface="+mj-ea"/>
              <a:cs typeface="Times New Roman" pitchFamily="18" charset="0"/>
            </a:endParaRPr>
          </a:p>
        </p:txBody>
      </p:sp>
      <p:pic>
        <p:nvPicPr>
          <p:cNvPr id="21507" name="Obraz 4" descr="gwiazda policj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Skala przestępczości nieletnich na terenie powiatu płońskiego i gminy Załuski za lata 2013-2015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</a:br>
            <a:r>
              <a:rPr lang="pl-PL" sz="1400" dirty="0" smtClean="0">
                <a:solidFill>
                  <a:schemeClr val="tx1"/>
                </a:solidFill>
                <a:latin typeface="Gill Sans MT" pitchFamily="34" charset="-18"/>
              </a:rPr>
              <a:t>( na podstawie przestępstw stwierdzonych )</a:t>
            </a:r>
            <a:endParaRPr lang="pl-PL" sz="2400" dirty="0">
              <a:solidFill>
                <a:schemeClr val="accent1">
                  <a:lumMod val="75000"/>
                </a:schemeClr>
              </a:solidFill>
              <a:latin typeface="Gill Sans MT" pitchFamily="34" charset="-18"/>
            </a:endParaRPr>
          </a:p>
        </p:txBody>
      </p:sp>
      <p:graphicFrame>
        <p:nvGraphicFramePr>
          <p:cNvPr id="44034" name="Symbol zastępczy zawartości 6"/>
          <p:cNvGraphicFramePr>
            <a:graphicFrameLocks noGrp="1"/>
          </p:cNvGraphicFramePr>
          <p:nvPr>
            <p:ph idx="1"/>
          </p:nvPr>
        </p:nvGraphicFramePr>
        <p:xfrm>
          <a:off x="1722438" y="1543050"/>
          <a:ext cx="8407400" cy="4322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38" name="Worksheet" r:id="rId4" imgW="6743663" imgH="3467027" progId="Excel.Sheet.8">
                  <p:embed/>
                </p:oleObj>
              </mc:Choice>
              <mc:Fallback>
                <p:oleObj name="Worksheet" r:id="rId4" imgW="6743663" imgH="3467027" progId="Excel.Sheet.8">
                  <p:embed/>
                  <p:pic>
                    <p:nvPicPr>
                      <p:cNvPr id="0" name="Symbol zastępczy zawartości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22438" y="1543050"/>
                        <a:ext cx="8407400" cy="43227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ymbol zastępczy tekstu 7"/>
          <p:cNvSpPr>
            <a:spLocks noGrp="1"/>
          </p:cNvSpPr>
          <p:nvPr>
            <p:ph type="body" idx="4294967295"/>
          </p:nvPr>
        </p:nvSpPr>
        <p:spPr>
          <a:xfrm>
            <a:off x="7016750" y="1906588"/>
            <a:ext cx="4792663" cy="484187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marL="365760" indent="-256032" algn="ctr" fontAlgn="auto">
              <a:spcAft>
                <a:spcPts val="0"/>
              </a:spcAft>
              <a:buFont typeface="Wingdings 3"/>
              <a:buChar char=""/>
              <a:defRPr/>
            </a:pPr>
            <a:r>
              <a:rPr lang="pl-PL" sz="1600" b="1" dirty="0" smtClean="0">
                <a:solidFill>
                  <a:schemeClr val="bg1"/>
                </a:solidFill>
                <a:latin typeface="Gill Sans MT" pitchFamily="34" charset="-18"/>
              </a:rPr>
              <a:t>Poszczególne rodzaje przemocy w 2015 r.</a:t>
            </a:r>
            <a:endParaRPr lang="pl-PL" sz="1600" b="1" dirty="0">
              <a:solidFill>
                <a:schemeClr val="bg1"/>
              </a:solidFill>
              <a:latin typeface="Gill Sans MT" pitchFamily="34" charset="-18"/>
            </a:endParaRPr>
          </a:p>
        </p:txBody>
      </p:sp>
      <p:graphicFrame>
        <p:nvGraphicFramePr>
          <p:cNvPr id="22530" name="Symbol zastępczy zawartości 9"/>
          <p:cNvGraphicFramePr>
            <a:graphicFrameLocks noGrp="1"/>
          </p:cNvGraphicFramePr>
          <p:nvPr>
            <p:ph sz="quarter" idx="4294967295"/>
          </p:nvPr>
        </p:nvGraphicFramePr>
        <p:xfrm>
          <a:off x="7526338" y="2636838"/>
          <a:ext cx="4137025" cy="348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9" r:id="rId4" imgW="4133446" imgH="3493311" progId="Excel.Sheet.8">
                  <p:embed/>
                </p:oleObj>
              </mc:Choice>
              <mc:Fallback>
                <p:oleObj r:id="rId4" imgW="4133446" imgH="3493311" progId="Excel.Sheet.8">
                  <p:embed/>
                  <p:pic>
                    <p:nvPicPr>
                      <p:cNvPr id="0" name="Symbol zastępczy zawartości 9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26338" y="2636838"/>
                        <a:ext cx="4137025" cy="34877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Tytuł 2"/>
          <p:cNvSpPr>
            <a:spLocks noGrp="1"/>
          </p:cNvSpPr>
          <p:nvPr>
            <p:ph type="title" idx="4294967295"/>
          </p:nvPr>
        </p:nvSpPr>
        <p:spPr>
          <a:xfrm>
            <a:off x="1432560" y="274638"/>
            <a:ext cx="9326880" cy="114300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Działania podjęte przez Policję wobec przemocy w rodzinie dotyczące procedury „Niebieskie Karty” na terenie gminy w </a:t>
            </a:r>
            <a:r>
              <a:rPr lang="pl-PL" sz="240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latach 2013 </a:t>
            </a: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- 2015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-18"/>
              <a:cs typeface="Times New Roman" pitchFamily="18" charset="0"/>
            </a:endParaRPr>
          </a:p>
        </p:txBody>
      </p:sp>
      <p:graphicFrame>
        <p:nvGraphicFramePr>
          <p:cNvPr id="22532" name="Symbol zastępczy zawartości 6"/>
          <p:cNvGraphicFramePr>
            <a:graphicFrameLocks noGrp="1"/>
          </p:cNvGraphicFramePr>
          <p:nvPr>
            <p:ph idx="4294967295"/>
          </p:nvPr>
        </p:nvGraphicFramePr>
        <p:xfrm>
          <a:off x="-50800" y="3449638"/>
          <a:ext cx="7926388" cy="287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40" r:id="rId7" imgW="7925487" imgH="2871465" progId="Excel.Sheet.8">
                  <p:embed/>
                </p:oleObj>
              </mc:Choice>
              <mc:Fallback>
                <p:oleObj r:id="rId7" imgW="7925487" imgH="2871465" progId="Excel.Sheet.8">
                  <p:embed/>
                  <p:pic>
                    <p:nvPicPr>
                      <p:cNvPr id="0" name="Symbol zastępczy zawartości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50800" y="3449638"/>
                        <a:ext cx="7926388" cy="287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Diagram 11"/>
          <p:cNvGraphicFramePr/>
          <p:nvPr/>
        </p:nvGraphicFramePr>
        <p:xfrm>
          <a:off x="809897" y="1306286"/>
          <a:ext cx="5105127" cy="1822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22534" name="Obraz 4" descr="gwiazda policji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ole tekstowe 10"/>
          <p:cNvSpPr txBox="1"/>
          <p:nvPr/>
        </p:nvSpPr>
        <p:spPr>
          <a:xfrm>
            <a:off x="1092200" y="3233738"/>
            <a:ext cx="4089400" cy="3397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16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Liczba sporządzonych Niebieskich Kart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ytuł 2"/>
          <p:cNvSpPr>
            <a:spLocks noGrp="1"/>
          </p:cNvSpPr>
          <p:nvPr>
            <p:ph type="title" idx="4294967295"/>
          </p:nvPr>
        </p:nvSpPr>
        <p:spPr>
          <a:xfrm>
            <a:off x="1151731" y="211138"/>
            <a:ext cx="9888538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Stan bezpieczeństwa w ruchu drogowym 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na terenie powiatu płońskiego w latach 2013 – 2015 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-18"/>
              <a:cs typeface="Times New Roman" pitchFamily="18" charset="0"/>
            </a:endParaRPr>
          </a:p>
        </p:txBody>
      </p:sp>
      <p:graphicFrame>
        <p:nvGraphicFramePr>
          <p:cNvPr id="23554" name="Symbol zastępczy zawartości 6"/>
          <p:cNvGraphicFramePr>
            <a:graphicFrameLocks noGrp="1"/>
          </p:cNvGraphicFramePr>
          <p:nvPr>
            <p:ph sz="quarter" idx="4294967295"/>
          </p:nvPr>
        </p:nvGraphicFramePr>
        <p:xfrm>
          <a:off x="1892300" y="1120775"/>
          <a:ext cx="10350500" cy="553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8" r:id="rId4" imgW="10351905" imgH="5529551" progId="Excel.Sheet.8">
                  <p:embed/>
                </p:oleObj>
              </mc:Choice>
              <mc:Fallback>
                <p:oleObj r:id="rId4" imgW="10351905" imgH="5529551" progId="Excel.Sheet.8">
                  <p:embed/>
                  <p:pic>
                    <p:nvPicPr>
                      <p:cNvPr id="0" name="Symbol zastępczy zawartości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2300" y="1120775"/>
                        <a:ext cx="10350500" cy="5530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5" name="Obraz 4" descr="gwiazda policj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2"/>
          <p:cNvSpPr>
            <a:spLocks noGrp="1"/>
          </p:cNvSpPr>
          <p:nvPr>
            <p:ph type="title" idx="4294967295"/>
          </p:nvPr>
        </p:nvSpPr>
        <p:spPr>
          <a:xfrm>
            <a:off x="1151731" y="211138"/>
            <a:ext cx="9888538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Stan bezpieczeństwa w ruchu drogowym 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na terenie gminy Załuski w latach 2013 – 2015 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-18"/>
              <a:cs typeface="Times New Roman" pitchFamily="18" charset="0"/>
            </a:endParaRPr>
          </a:p>
        </p:txBody>
      </p:sp>
      <p:graphicFrame>
        <p:nvGraphicFramePr>
          <p:cNvPr id="24578" name="Symbol zastępczy zawartości 6"/>
          <p:cNvGraphicFramePr>
            <a:graphicFrameLocks noGrp="1"/>
          </p:cNvGraphicFramePr>
          <p:nvPr>
            <p:ph sz="quarter" idx="4294967295"/>
          </p:nvPr>
        </p:nvGraphicFramePr>
        <p:xfrm>
          <a:off x="1892300" y="1120775"/>
          <a:ext cx="10350500" cy="553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2" r:id="rId4" imgW="10351905" imgH="5529551" progId="Excel.Sheet.8">
                  <p:embed/>
                </p:oleObj>
              </mc:Choice>
              <mc:Fallback>
                <p:oleObj r:id="rId4" imgW="10351905" imgH="5529551" progId="Excel.Sheet.8">
                  <p:embed/>
                  <p:pic>
                    <p:nvPicPr>
                      <p:cNvPr id="0" name="Symbol zastępczy zawartości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92300" y="1120775"/>
                        <a:ext cx="10350500" cy="5530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579" name="Obraz 4" descr="gwiazda policj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601" name="Symbol zastępczy zawartości 6"/>
          <p:cNvGraphicFramePr>
            <a:graphicFrameLocks noGrp="1"/>
          </p:cNvGraphicFramePr>
          <p:nvPr>
            <p:ph idx="1"/>
          </p:nvPr>
        </p:nvGraphicFramePr>
        <p:xfrm>
          <a:off x="1746250" y="1063625"/>
          <a:ext cx="8888413" cy="561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5" name="Worksheet" r:id="rId4" imgW="8848662" imgH="5591134" progId="Excel.Sheet.8">
                  <p:embed/>
                </p:oleObj>
              </mc:Choice>
              <mc:Fallback>
                <p:oleObj name="Worksheet" r:id="rId4" imgW="8848662" imgH="5591134" progId="Excel.Sheet.8">
                  <p:embed/>
                  <p:pic>
                    <p:nvPicPr>
                      <p:cNvPr id="0" name="Symbol zastępczy zawartości 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250" y="1063625"/>
                        <a:ext cx="8888413" cy="5616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3" name="Tytuł 2"/>
          <p:cNvSpPr>
            <a:spLocks noGrp="1"/>
          </p:cNvSpPr>
          <p:nvPr>
            <p:ph type="title"/>
          </p:nvPr>
        </p:nvSpPr>
        <p:spPr>
          <a:xfrm>
            <a:off x="1151467" y="211138"/>
            <a:ext cx="9889067" cy="11430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Przyczyny wypadków drogowych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na terenie powiatu płońskiego w 2015 roku</a:t>
            </a:r>
            <a:endParaRPr lang="pl-PL" sz="16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-18"/>
              <a:cs typeface="Times New Roman" pitchFamily="18" charset="0"/>
            </a:endParaRPr>
          </a:p>
        </p:txBody>
      </p:sp>
      <p:pic>
        <p:nvPicPr>
          <p:cNvPr id="25603" name="Obraz 4" descr="gwiazda policj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l-PL" dirty="0" smtClean="0"/>
              <a:t>Mapa</a:t>
            </a:r>
            <a:endParaRPr lang="pl-PL" dirty="0"/>
          </a:p>
        </p:txBody>
      </p:sp>
      <p:pic>
        <p:nvPicPr>
          <p:cNvPr id="26626" name="Picture 8" descr="wypadki"/>
          <p:cNvPicPr>
            <a:picLocks noChangeAspect="1" noChangeArrowheads="1"/>
          </p:cNvPicPr>
          <p:nvPr/>
        </p:nvPicPr>
        <p:blipFill>
          <a:blip r:embed="rId2"/>
          <a:srcRect l="8603" t="2972" r="2959" b="2792"/>
          <a:stretch>
            <a:fillRect/>
          </a:stretch>
        </p:blipFill>
        <p:spPr bwMode="auto">
          <a:xfrm>
            <a:off x="204788" y="215900"/>
            <a:ext cx="5937250" cy="625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Picture 4" descr="zabici"/>
          <p:cNvPicPr>
            <a:picLocks noChangeAspect="1" noChangeArrowheads="1"/>
          </p:cNvPicPr>
          <p:nvPr/>
        </p:nvPicPr>
        <p:blipFill>
          <a:blip r:embed="rId3"/>
          <a:srcRect l="9979" t="10022" r="4884" b="4900"/>
          <a:stretch>
            <a:fillRect/>
          </a:stretch>
        </p:blipFill>
        <p:spPr bwMode="auto">
          <a:xfrm>
            <a:off x="6862763" y="355600"/>
            <a:ext cx="5056187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Prostokąt 10"/>
          <p:cNvSpPr/>
          <p:nvPr/>
        </p:nvSpPr>
        <p:spPr>
          <a:xfrm>
            <a:off x="3548063" y="234950"/>
            <a:ext cx="2593975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6629" name="pole tekstowe 6"/>
          <p:cNvSpPr txBox="1">
            <a:spLocks noChangeArrowheads="1"/>
          </p:cNvSpPr>
          <p:nvPr/>
        </p:nvSpPr>
        <p:spPr bwMode="auto">
          <a:xfrm>
            <a:off x="3616325" y="219075"/>
            <a:ext cx="2347913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>
                <a:solidFill>
                  <a:srgbClr val="FF0000"/>
                </a:solidFill>
                <a:latin typeface="Gill Sans MT" pitchFamily="34" charset="-18"/>
              </a:rPr>
              <a:t>Miejsca </a:t>
            </a:r>
          </a:p>
          <a:p>
            <a:pPr algn="ctr"/>
            <a:r>
              <a:rPr lang="pl-PL">
                <a:solidFill>
                  <a:srgbClr val="FF0000"/>
                </a:solidFill>
                <a:latin typeface="Gill Sans MT" pitchFamily="34" charset="-18"/>
              </a:rPr>
              <a:t>wypadków drogowych </a:t>
            </a:r>
          </a:p>
          <a:p>
            <a:pPr algn="ctr"/>
            <a:r>
              <a:rPr lang="pl-PL">
                <a:solidFill>
                  <a:srgbClr val="FF0000"/>
                </a:solidFill>
                <a:latin typeface="Gill Sans MT" pitchFamily="34" charset="-18"/>
              </a:rPr>
              <a:t>w 2015 r.</a:t>
            </a:r>
          </a:p>
        </p:txBody>
      </p:sp>
      <p:sp>
        <p:nvSpPr>
          <p:cNvPr id="10" name="Prostokąt 9"/>
          <p:cNvSpPr/>
          <p:nvPr/>
        </p:nvSpPr>
        <p:spPr>
          <a:xfrm>
            <a:off x="9607550" y="219075"/>
            <a:ext cx="2333625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sp>
        <p:nvSpPr>
          <p:cNvPr id="26631" name="pole tekstowe 8"/>
          <p:cNvSpPr txBox="1">
            <a:spLocks noChangeArrowheads="1"/>
          </p:cNvSpPr>
          <p:nvPr/>
        </p:nvSpPr>
        <p:spPr bwMode="auto">
          <a:xfrm>
            <a:off x="9596438" y="220663"/>
            <a:ext cx="24415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l-PL">
                <a:solidFill>
                  <a:srgbClr val="FF0000"/>
                </a:solidFill>
                <a:latin typeface="Gill Sans MT" pitchFamily="34" charset="-18"/>
              </a:rPr>
              <a:t>Miejsca </a:t>
            </a:r>
          </a:p>
          <a:p>
            <a:pPr algn="ctr"/>
            <a:r>
              <a:rPr lang="pl-PL">
                <a:solidFill>
                  <a:srgbClr val="FF0000"/>
                </a:solidFill>
                <a:latin typeface="Gill Sans MT" pitchFamily="34" charset="-18"/>
              </a:rPr>
              <a:t>wypadków śmiertelnych</a:t>
            </a:r>
          </a:p>
          <a:p>
            <a:pPr algn="ctr"/>
            <a:r>
              <a:rPr lang="pl-PL">
                <a:solidFill>
                  <a:srgbClr val="FF0000"/>
                </a:solidFill>
                <a:latin typeface="Gill Sans MT" pitchFamily="34" charset="-18"/>
              </a:rPr>
              <a:t>w 2015 r.</a:t>
            </a: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609600" y="1481137"/>
            <a:ext cx="10972800" cy="5156145"/>
          </a:xfrm>
        </p:spPr>
        <p:txBody>
          <a:bodyPr/>
          <a:lstStyle/>
          <a:p>
            <a:pPr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Aktywność w zakresie realizacji przepisów po zmianach od 18 maja 2015r - przekroczenie prędkości powyżej 50 km/h w obszarze zabudowanym: </a:t>
            </a:r>
          </a:p>
          <a:p>
            <a:pPr algn="just">
              <a:spcAft>
                <a:spcPts val="0"/>
              </a:spcAft>
              <a:buFont typeface="Symbol"/>
              <a:buChar char=""/>
              <a:defRPr/>
            </a:pP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54 </a:t>
            </a: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 zatrzymane prawa jazdy.</a:t>
            </a: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 </a:t>
            </a:r>
            <a:endParaRPr lang="pl-PL" sz="1800" dirty="0" smtClean="0">
              <a:solidFill>
                <a:schemeClr val="accent1">
                  <a:lumMod val="75000"/>
                </a:schemeClr>
              </a:solidFill>
              <a:latin typeface="Gill Sans MT" pitchFamily="34" charset="-18"/>
              <a:ea typeface="Calibri"/>
              <a:cs typeface="Times New Roman"/>
            </a:endParaRPr>
          </a:p>
          <a:p>
            <a:pPr algn="just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Fakultatywne zatrzymanie uprawnień do kierowania pojazdami – </a:t>
            </a: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28.</a:t>
            </a: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  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Lustracja dróg w rejonie szkół w ramach „Bezpiecznej drogi do Szkoły”:</a:t>
            </a:r>
          </a:p>
          <a:p>
            <a:pPr algn="just">
              <a:spcAft>
                <a:spcPts val="0"/>
              </a:spcAft>
              <a:buFont typeface="Symbol"/>
              <a:buChar char=""/>
              <a:defRPr/>
            </a:pP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31</a:t>
            </a: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 szkół objętych lustracją,</a:t>
            </a:r>
          </a:p>
          <a:p>
            <a:pPr algn="just">
              <a:spcAft>
                <a:spcPts val="0"/>
              </a:spcAft>
              <a:buFont typeface="Symbol"/>
              <a:buChar char=""/>
              <a:defRPr/>
            </a:pP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36 </a:t>
            </a: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nieprawidłowości,</a:t>
            </a:r>
          </a:p>
          <a:p>
            <a:pPr algn="just">
              <a:spcAft>
                <a:spcPts val="0"/>
              </a:spcAft>
              <a:buFont typeface="Symbol"/>
              <a:buChar char=""/>
              <a:defRPr/>
            </a:pP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4</a:t>
            </a: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 wnioski do zarządców dróg. </a:t>
            </a:r>
          </a:p>
          <a:p>
            <a:pPr algn="just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Wytypowano </a:t>
            </a: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2</a:t>
            </a: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 odcinki  i </a:t>
            </a: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2</a:t>
            </a: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 miejsca niebezpieczne, które objęto nadzorem. </a:t>
            </a:r>
          </a:p>
          <a:p>
            <a:pPr algn="just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Badania stanu trzeźwości – </a:t>
            </a: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57199. </a:t>
            </a:r>
          </a:p>
          <a:p>
            <a:pPr algn="just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Naruszenia związane z nieużywaniem przez pieszego elementów odblaskowych od zmierzchu do świtu poza obszarem zabudowanym – </a:t>
            </a: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288.</a:t>
            </a:r>
          </a:p>
          <a:p>
            <a:pPr algn="just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Naruszenia związane z niedostosowaniem prędkości do warunków ruchu – </a:t>
            </a: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9434.</a:t>
            </a: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 </a:t>
            </a:r>
          </a:p>
          <a:p>
            <a:pPr algn="just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pl-PL" sz="1800" b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17</a:t>
            </a: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 szkół przystąpiło do Programu </a:t>
            </a:r>
            <a:r>
              <a:rPr lang="pl-PL" sz="1800" dirty="0" err="1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B&amp;N</a:t>
            </a:r>
            <a:r>
              <a:rPr lang="pl-PL" sz="1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. 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294290" y="299544"/>
            <a:ext cx="10972800" cy="1198179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Kierunki i efekty działań mające wpływ na bezpieczeństwo </a:t>
            </a:r>
            <a:b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</a:br>
            <a:r>
              <a:rPr lang="pl-PL" sz="28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  <a:ea typeface="Calibri"/>
                <a:cs typeface="Times New Roman"/>
              </a:rPr>
              <a:t>w ruchu drogowym.</a:t>
            </a:r>
            <a:endParaRPr lang="pl-PL" sz="2800" dirty="0">
              <a:solidFill>
                <a:schemeClr val="accent1">
                  <a:lumMod val="75000"/>
                </a:schemeClr>
              </a:solidFill>
              <a:latin typeface="Gill Sans MT" pitchFamily="34" charset="-18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49" name="Symbol zastępczy zawartości 4"/>
          <p:cNvGraphicFramePr>
            <a:graphicFrameLocks noGrp="1"/>
          </p:cNvGraphicFramePr>
          <p:nvPr>
            <p:ph idx="1"/>
          </p:nvPr>
        </p:nvGraphicFramePr>
        <p:xfrm>
          <a:off x="558800" y="1430338"/>
          <a:ext cx="11074400" cy="4627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3" r:id="rId4" imgW="11071296" imgH="4627265" progId="Excel.Sheet.8">
                  <p:embed/>
                </p:oleObj>
              </mc:Choice>
              <mc:Fallback>
                <p:oleObj r:id="rId4" imgW="11071296" imgH="4627265" progId="Excel.Sheet.8">
                  <p:embed/>
                  <p:pic>
                    <p:nvPicPr>
                      <p:cNvPr id="0" name="Symbol zastępczy zawartości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8800" y="1430338"/>
                        <a:ext cx="11074400" cy="46275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</a:rPr>
              <a:t>Kierowalność policjantów do służby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</a:rPr>
            </a:b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</a:rPr>
              <a:t>na terenie powiatu płońskiego i gminy Załuski 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</a:rPr>
            </a:b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</a:rPr>
              <a:t>w latach 2013 -2015</a:t>
            </a:r>
            <a:endParaRPr lang="pl-PL" sz="2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-18"/>
            </a:endParaRPr>
          </a:p>
        </p:txBody>
      </p:sp>
      <p:pic>
        <p:nvPicPr>
          <p:cNvPr id="27651" name="Obraz 4" descr="gwiazda policj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255594"/>
            <a:ext cx="11468100" cy="5396031"/>
          </a:xfrm>
        </p:spPr>
        <p:txBody>
          <a:bodyPr>
            <a:normAutofit fontScale="92500" lnSpcReduction="10000"/>
          </a:bodyPr>
          <a:lstStyle/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pl-PL" sz="1500" b="1" i="1" dirty="0" smtClean="0">
                <a:latin typeface="Gill Sans MT" pitchFamily="34" charset="-18"/>
              </a:rPr>
              <a:t>Włączenie młodzieży klas policyjnych w przedsięwzięcia realizowane przez policję w szczególności w działania profilaktyczne </a:t>
            </a:r>
            <a:endParaRPr lang="pl-PL" sz="1500" i="1" dirty="0" smtClean="0">
              <a:latin typeface="Gill Sans MT" pitchFamily="34" charset="-1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pl-PL" sz="1400" u="sng" dirty="0" smtClean="0">
                <a:latin typeface="Gill Sans MT" pitchFamily="34" charset="-18"/>
              </a:rPr>
              <a:t>REALIZACJA</a:t>
            </a:r>
            <a:r>
              <a:rPr lang="pl-PL" sz="1600" u="sng" dirty="0" smtClean="0">
                <a:latin typeface="Gill Sans MT" pitchFamily="34" charset="-18"/>
              </a:rPr>
              <a:t>:  </a:t>
            </a:r>
            <a:r>
              <a:rPr lang="pl-PL" sz="1500" dirty="0" smtClean="0">
                <a:latin typeface="Gill Sans MT" pitchFamily="34" charset="-18"/>
              </a:rPr>
              <a:t>Z obecnymi na debacie dyrektorami szkół,  w których są prowadzone klasy policyjne uzgodniono udział uczniów </a:t>
            </a:r>
            <a:br>
              <a:rPr lang="pl-PL" sz="1500" dirty="0" smtClean="0">
                <a:latin typeface="Gill Sans MT" pitchFamily="34" charset="-18"/>
              </a:rPr>
            </a:br>
            <a:r>
              <a:rPr lang="pl-PL" sz="1500" dirty="0" smtClean="0">
                <a:latin typeface="Gill Sans MT" pitchFamily="34" charset="-18"/>
              </a:rPr>
              <a:t>w realizowanych przez KPP w Płońsku działaniach profilaktycznych.  W 2015 roku z Zespołem Szkół  nr 1 w Płońsku i Zespołem Szkół w Czerwińsku w których prowadzone są klasy policyjne Komenda Powiatowa Policji w Płońsku podpisała porozumienia  o współpracy.  M.in. w zakresie prowadzenia działań profilaktycznych. 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pl-PL" sz="1400" b="1" i="1" dirty="0" smtClean="0">
                <a:latin typeface="Gill Sans MT" pitchFamily="34" charset="-18"/>
              </a:rPr>
              <a:t>Promowanie i organizacja spotkań seniorów z młodzieżą w celu wymiany doświadczeń </a:t>
            </a:r>
            <a:endParaRPr lang="pl-PL" sz="1400" i="1" dirty="0" smtClean="0">
              <a:latin typeface="Gill Sans MT" pitchFamily="34" charset="-1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pl-PL" sz="1400" u="sng" dirty="0" smtClean="0">
                <a:latin typeface="Gill Sans MT" pitchFamily="34" charset="-18"/>
              </a:rPr>
              <a:t>REALIZACJA</a:t>
            </a:r>
            <a:r>
              <a:rPr lang="pl-PL" sz="1600" u="sng" dirty="0" smtClean="0">
                <a:latin typeface="Gill Sans MT" pitchFamily="34" charset="-18"/>
              </a:rPr>
              <a:t>:</a:t>
            </a:r>
            <a:r>
              <a:rPr lang="pl-PL" sz="1600" dirty="0" smtClean="0">
                <a:latin typeface="Gill Sans MT" pitchFamily="34" charset="-18"/>
              </a:rPr>
              <a:t> </a:t>
            </a:r>
            <a:r>
              <a:rPr lang="pl-PL" sz="1500" dirty="0" smtClean="0">
                <a:latin typeface="Gill Sans MT" pitchFamily="34" charset="-18"/>
              </a:rPr>
              <a:t>Nawiązano bezpośredni  kontakt z prezesami kół emerytów, rencistów oraz uaktywniono liderów Mazowieckiej Akademii Seniora. </a:t>
            </a:r>
            <a:br>
              <a:rPr lang="pl-PL" sz="1500" dirty="0" smtClean="0">
                <a:latin typeface="Gill Sans MT" pitchFamily="34" charset="-18"/>
              </a:rPr>
            </a:br>
            <a:r>
              <a:rPr lang="pl-PL" sz="1500" dirty="0" smtClean="0">
                <a:latin typeface="Gill Sans MT" pitchFamily="34" charset="-18"/>
              </a:rPr>
              <a:t>W dniu 8 grudnia 2015 roku w szkole w Dzierzążni  przeprowadzone zostało pierwsze spotkanie w którym wzięli udział seniorzy z terenu gminy Dzierzążnia i uczniowie III klas gimnazjalnych szkoły.  Na  spotkaniu funkcjonariusze KPP przekazali informacji o czyhających na seniorów i młodzież  zagrożeniach. Omówiono metody oszustw popełnianych na osobach starszych. Kolejne spotkania zaplanowano na bieżący rok.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pl-PL" sz="1500" b="1" i="1" dirty="0" smtClean="0">
                <a:latin typeface="Gill Sans MT" pitchFamily="34" charset="-18"/>
              </a:rPr>
              <a:t>Zwiększenie liczby spotkań oraz rozszerzenie kręgu osób, do których są skierowane w zakresie agresji ze strony zwierząt, </a:t>
            </a:r>
            <a:br>
              <a:rPr lang="pl-PL" sz="1500" b="1" i="1" dirty="0" smtClean="0">
                <a:latin typeface="Gill Sans MT" pitchFamily="34" charset="-18"/>
              </a:rPr>
            </a:br>
            <a:r>
              <a:rPr lang="pl-PL" sz="1500" b="1" i="1" dirty="0" smtClean="0">
                <a:latin typeface="Gill Sans MT" pitchFamily="34" charset="-18"/>
              </a:rPr>
              <a:t>w szczególności prowadzonych przez policyjnych przewodników psów służbowych</a:t>
            </a:r>
            <a:endParaRPr lang="pl-PL" sz="1500" i="1" dirty="0" smtClean="0">
              <a:latin typeface="Gill Sans MT" pitchFamily="34" charset="-1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pl-PL" sz="1400" u="sng" dirty="0" smtClean="0">
                <a:latin typeface="Gill Sans MT" pitchFamily="34" charset="-18"/>
              </a:rPr>
              <a:t>REALIZACJA</a:t>
            </a:r>
            <a:r>
              <a:rPr lang="pl-PL" sz="1600" u="sng" dirty="0" smtClean="0">
                <a:latin typeface="Gill Sans MT" pitchFamily="34" charset="-18"/>
              </a:rPr>
              <a:t>: </a:t>
            </a:r>
            <a:r>
              <a:rPr lang="pl-PL" sz="1500" dirty="0" smtClean="0">
                <a:latin typeface="Gill Sans MT" pitchFamily="34" charset="-18"/>
              </a:rPr>
              <a:t> W listopadzie 2015 roku na terenie Zespołu Szkół w Czerwińsku przeprowadzono pokaz tresury psów służbowych. Podczas pokazu omówiono zasady zachowania się w przypadku agresji ze strony zwierząt.  W minionym roku przeprowadzono 21 spotkań podczas których omówiono zasady prawidłowego zachowania się w przypadku napotkania agresywnego zwierzęcia.</a:t>
            </a:r>
          </a:p>
          <a:p>
            <a:pPr marL="365760" indent="-256032" fontAlgn="auto">
              <a:spcAft>
                <a:spcPts val="0"/>
              </a:spcAft>
              <a:buFont typeface="Wingdings" pitchFamily="2" charset="2"/>
              <a:buChar char="q"/>
              <a:defRPr/>
            </a:pPr>
            <a:r>
              <a:rPr lang="pl-PL" sz="1600" b="1" dirty="0" smtClean="0">
                <a:latin typeface="Gill Sans MT" pitchFamily="34" charset="-18"/>
              </a:rPr>
              <a:t> </a:t>
            </a:r>
            <a:r>
              <a:rPr lang="pl-PL" sz="1500" b="1" i="1" dirty="0" smtClean="0">
                <a:latin typeface="Gill Sans MT" pitchFamily="34" charset="-18"/>
              </a:rPr>
              <a:t>Dokonanie przeglądu wraz zarządcą drogi w rejonie przejazdu kolejowego w miejscowości Cieszkowo Nowe </a:t>
            </a:r>
            <a:br>
              <a:rPr lang="pl-PL" sz="1500" b="1" i="1" dirty="0" smtClean="0">
                <a:latin typeface="Gill Sans MT" pitchFamily="34" charset="-18"/>
              </a:rPr>
            </a:br>
            <a:r>
              <a:rPr lang="pl-PL" sz="1500" b="1" i="1" dirty="0" smtClean="0">
                <a:latin typeface="Gill Sans MT" pitchFamily="34" charset="-18"/>
              </a:rPr>
              <a:t>gm. Baboszewo</a:t>
            </a:r>
            <a:endParaRPr lang="pl-PL" sz="1500" i="1" dirty="0" smtClean="0">
              <a:latin typeface="Gill Sans MT" pitchFamily="34" charset="-18"/>
            </a:endParaRPr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r>
              <a:rPr lang="pl-PL" sz="1400" u="sng" dirty="0" smtClean="0">
                <a:latin typeface="Gill Sans MT" pitchFamily="34" charset="-18"/>
              </a:rPr>
              <a:t>REALIZACJA</a:t>
            </a:r>
            <a:r>
              <a:rPr lang="pl-PL" sz="1600" u="sng" dirty="0" smtClean="0">
                <a:latin typeface="Gill Sans MT" pitchFamily="34" charset="-18"/>
              </a:rPr>
              <a:t>: </a:t>
            </a:r>
            <a:r>
              <a:rPr lang="pl-PL" sz="1500" dirty="0" smtClean="0">
                <a:latin typeface="Gill Sans MT" pitchFamily="34" charset="-18"/>
              </a:rPr>
              <a:t> W dniu 26.08.2015 r.  funkcjonariusze WRD KPP  w Płońsku  dokonali lustracji przejazdu kolejowego.  W dniu 27.08.2015 r. przekazano  dokumentacje  do Powiatowego Zarządu  Dróg w Płońsku celem dalszej realizacji. W dniu 30.09.2015 r.  Powiatowy Zarząd Dróg w Płońsku  skierował pismo do PKP celem usunięcia nieprawidłowości. W dniu 10.11.2015 r. PKP w piśmie skierowanym do Powiatowego Zarządu Dróg w Płońsku odmówiła wykonania robót twierdząc że stan techniczny drogi na dojazdach i pomostu drogowego jest dobry i nie stanowi zagrożenia dla uczestników </a:t>
            </a:r>
            <a:r>
              <a:rPr lang="pl-PL" sz="1500" smtClean="0">
                <a:latin typeface="Gill Sans MT" pitchFamily="34" charset="-18"/>
              </a:rPr>
              <a:t>ruchu drogowego.</a:t>
            </a:r>
            <a:endParaRPr lang="pl-PL" sz="1500" b="1" i="1" dirty="0" smtClean="0">
              <a:latin typeface="Gill Sans MT" pitchFamily="34" charset="-18"/>
              <a:cs typeface="Times New Roman" pitchFamily="18" charset="0"/>
            </a:endParaRPr>
          </a:p>
          <a:p>
            <a:pPr marL="365760" indent="-256032" fontAlgn="auto">
              <a:spcAft>
                <a:spcPts val="0"/>
              </a:spcAft>
              <a:buClr>
                <a:schemeClr val="accent5">
                  <a:lumMod val="50000"/>
                </a:schemeClr>
              </a:buClr>
              <a:buNone/>
              <a:defRPr/>
            </a:pPr>
            <a:endParaRPr lang="pl-PL" sz="1500" b="1" i="1" dirty="0" smtClean="0">
              <a:latin typeface="Gill Sans MT" pitchFamily="34" charset="-18"/>
              <a:cs typeface="Times New Roman" pitchFamily="18" charset="0"/>
            </a:endParaRPr>
          </a:p>
        </p:txBody>
      </p:sp>
      <p:sp>
        <p:nvSpPr>
          <p:cNvPr id="5123" name="Tytuł 2"/>
          <p:cNvSpPr>
            <a:spLocks noGrp="1"/>
          </p:cNvSpPr>
          <p:nvPr>
            <p:ph type="title"/>
          </p:nvPr>
        </p:nvSpPr>
        <p:spPr>
          <a:xfrm>
            <a:off x="2588821" y="356260"/>
            <a:ext cx="7232073" cy="914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Wnioski i ich realizacja przedstawione </a:t>
            </a:r>
            <a:b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podczas ostatniej debaty powiatowej</a:t>
            </a:r>
          </a:p>
        </p:txBody>
      </p:sp>
      <p:pic>
        <p:nvPicPr>
          <p:cNvPr id="28675" name="Obraz 4" descr="gwiazda policj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2720" y="1"/>
            <a:ext cx="1308100" cy="1241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506083" y="336430"/>
            <a:ext cx="10972800" cy="500332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pl-PL" sz="2400" dirty="0" smtClean="0">
                <a:solidFill>
                  <a:schemeClr val="accent1">
                    <a:lumMod val="75000"/>
                  </a:schemeClr>
                </a:solidFill>
              </a:rPr>
              <a:t>Mapa zagrożeń bezpieczeństwa w powiecie płońskim</a:t>
            </a:r>
            <a:r>
              <a:rPr lang="pl-PL" sz="2400" dirty="0" smtClean="0">
                <a:solidFill>
                  <a:schemeClr val="bg1"/>
                </a:solidFill>
              </a:rPr>
              <a:t/>
            </a:r>
            <a:br>
              <a:rPr lang="pl-PL" sz="2400" dirty="0" smtClean="0">
                <a:solidFill>
                  <a:schemeClr val="bg1"/>
                </a:solidFill>
              </a:rPr>
            </a:br>
            <a:endParaRPr lang="pl-PL" sz="2200" dirty="0">
              <a:solidFill>
                <a:schemeClr val="accent1">
                  <a:lumMod val="75000"/>
                </a:schemeClr>
              </a:solidFill>
              <a:latin typeface="Gill Sans MT" pitchFamily="34" charset="-18"/>
            </a:endParaRPr>
          </a:p>
        </p:txBody>
      </p:sp>
      <p:pic>
        <p:nvPicPr>
          <p:cNvPr id="6" name="Obraz 4" descr="gwiazda policji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81462" y="1743869"/>
            <a:ext cx="402907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pl-PL" sz="2000" dirty="0" smtClean="0">
                <a:solidFill>
                  <a:schemeClr val="bg1"/>
                </a:solidFill>
                <a:latin typeface="Gill Sans MT" pitchFamily="34" charset="-18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Gill Sans MT" pitchFamily="34" charset="-18"/>
              </a:rPr>
            </a:br>
            <a:r>
              <a:rPr lang="pl-PL" sz="2000" dirty="0" smtClean="0">
                <a:solidFill>
                  <a:schemeClr val="bg1"/>
                </a:solidFill>
                <a:latin typeface="Gill Sans MT" pitchFamily="34" charset="-18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Gill Sans MT" pitchFamily="34" charset="-18"/>
              </a:rPr>
            </a:br>
            <a:r>
              <a:rPr lang="pl-PL" sz="2000" dirty="0" smtClean="0">
                <a:solidFill>
                  <a:schemeClr val="bg1"/>
                </a:solidFill>
                <a:latin typeface="Gill Sans MT" pitchFamily="34" charset="-18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Gill Sans MT" pitchFamily="34" charset="-18"/>
              </a:rPr>
            </a:br>
            <a:r>
              <a:rPr lang="pl-PL" sz="2000" dirty="0" smtClean="0">
                <a:solidFill>
                  <a:schemeClr val="bg1"/>
                </a:solidFill>
                <a:latin typeface="Gill Sans MT" pitchFamily="34" charset="-18"/>
              </a:rPr>
              <a:t/>
            </a:r>
            <a:br>
              <a:rPr lang="pl-PL" sz="2000" dirty="0" smtClean="0">
                <a:solidFill>
                  <a:schemeClr val="bg1"/>
                </a:solidFill>
                <a:latin typeface="Gill Sans MT" pitchFamily="34" charset="-18"/>
              </a:rPr>
            </a:br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Mapa zagrożeń bezpieczeństwa w powiecie płońskim</a:t>
            </a:r>
            <a:br>
              <a:rPr lang="pl-PL" sz="36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</a:br>
            <a:r>
              <a:rPr lang="pl-PL" sz="36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założenia</a:t>
            </a:r>
            <a:r>
              <a:rPr lang="pl-PL" sz="3600" dirty="0" smtClean="0">
                <a:solidFill>
                  <a:schemeClr val="bg1"/>
                </a:solidFill>
                <a:latin typeface="Gill Sans MT" pitchFamily="34" charset="-18"/>
              </a:rPr>
              <a:t/>
            </a:r>
            <a:br>
              <a:rPr lang="pl-PL" sz="3600" dirty="0" smtClean="0">
                <a:solidFill>
                  <a:schemeClr val="bg1"/>
                </a:solidFill>
                <a:latin typeface="Gill Sans MT" pitchFamily="34" charset="-18"/>
              </a:rPr>
            </a:br>
            <a:r>
              <a:rPr lang="pl-PL" sz="4400" dirty="0" smtClean="0">
                <a:solidFill>
                  <a:schemeClr val="bg1"/>
                </a:solidFill>
              </a:rPr>
              <a:t/>
            </a:r>
            <a:br>
              <a:rPr lang="pl-PL" sz="4400" dirty="0" smtClean="0">
                <a:solidFill>
                  <a:schemeClr val="bg1"/>
                </a:solidFill>
              </a:rPr>
            </a:br>
            <a:endParaRPr lang="pl-PL" dirty="0"/>
          </a:p>
        </p:txBody>
      </p:sp>
      <p:sp>
        <p:nvSpPr>
          <p:cNvPr id="9" name="Symbol zastępczy zawartości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None/>
              <a:defRPr/>
            </a:pPr>
            <a:r>
              <a:rPr lang="pl-PL" sz="2800" b="1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 </a:t>
            </a:r>
          </a:p>
          <a:p>
            <a:pPr algn="just" eaLnBrk="1" hangingPunct="1">
              <a:buNone/>
              <a:defRPr/>
            </a:pPr>
            <a:r>
              <a:rPr lang="pl-PL" sz="2800" b="1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Mapa będzie odzwierciedlać:</a:t>
            </a:r>
            <a:endParaRPr lang="pl-PL" sz="1800" i="1" dirty="0" smtClean="0">
              <a:solidFill>
                <a:schemeClr val="accent1">
                  <a:lumMod val="75000"/>
                </a:schemeClr>
              </a:solidFill>
              <a:latin typeface="Gill Sans MT" pitchFamily="34" charset="-18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endParaRPr lang="pl-PL" sz="1800" i="1" dirty="0" smtClean="0">
              <a:solidFill>
                <a:schemeClr val="accent1">
                  <a:lumMod val="75000"/>
                </a:schemeClr>
              </a:solidFill>
              <a:latin typeface="Gill Sans MT" pitchFamily="34" charset="-18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endParaRPr lang="pl-PL" sz="1800" i="1" dirty="0" smtClean="0">
              <a:solidFill>
                <a:schemeClr val="accent1">
                  <a:lumMod val="75000"/>
                </a:schemeClr>
              </a:solidFill>
              <a:latin typeface="Gill Sans MT" pitchFamily="34" charset="-18"/>
            </a:endParaRPr>
          </a:p>
          <a:p>
            <a:pPr eaLnBrk="1" hangingPunct="1">
              <a:buFont typeface="Wingdings" pitchFamily="2" charset="2"/>
              <a:buChar char="Ø"/>
              <a:defRPr/>
            </a:pPr>
            <a:r>
              <a:rPr lang="pl-PL" sz="20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Istotnym aspektem w kontekście tworzenia mapy zagrożeń jest konieczność kompleksowego spojrzenia na chronione zasoby i określenia występujących w powiecie zagrożeń, które powinny zostać odzwierciedlone na sporządzonej mapie.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pl-PL" sz="20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Dane zawarte na mapie uwzględniać będą ogólne jak i lokalne zagrożenia wynikające  z różnych uwarunkowań (lokalizacji, obszaru, ilości i struktury zaludnienia, rodzaju i gęstości dróg publicznych, geografii przestępczości itd.). </a:t>
            </a:r>
          </a:p>
          <a:p>
            <a:pPr algn="just" eaLnBrk="1" hangingPunct="1">
              <a:buNone/>
              <a:defRPr/>
            </a:pPr>
            <a:endParaRPr lang="pl-PL" sz="4000" i="1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None/>
              <a:defRPr/>
            </a:pPr>
            <a:endParaRPr lang="pl-PL" sz="1800" b="1" i="1" dirty="0" smtClean="0">
              <a:solidFill>
                <a:schemeClr val="accent1">
                  <a:lumMod val="75000"/>
                </a:schemeClr>
              </a:solidFill>
              <a:latin typeface="Gill Sans MT" pitchFamily="34" charset="-18"/>
            </a:endParaRPr>
          </a:p>
          <a:p>
            <a:pPr marL="266700" indent="-266700" algn="just" eaLnBrk="1" hangingPunct="1">
              <a:buFont typeface="Wingdings" pitchFamily="2" charset="2"/>
              <a:buChar char="§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Przestępczość ogółem (przestępstwa stwierdzone)  wyrażoną liczbą bezwzględną,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Przestępczość kryminalną ogółem (przestępstwa stwierdzone) wyrażoną liczbą bezwzględną,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Przestępczość kryminalną w 7 podstawowych kategoriach ogółem (przestępstwa stwierdzone) wyrażoną liczbą bezwzględną,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Przestępczość gospodarczą (przestępstwa stwierdzone) wyrażoną liczbą bezwzględną,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Przestępczość narkotykową (przestępstwa stwierdzone) wyrażoną liczbą bezwzględną,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Wykroczenia szczególnie uciążliwe społecznie (obyczajności publicznej, porządkowi i spokojowi publicznemu, przepisom ustawy o wychowaniu w trzeźwości i przeciwdziałaniu alkoholizmowi) wyrażone liczbą bezwzględną,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Zdiagnozowane inne zagrożenia i oczekiwania zgłoszone przez podmioty pozapolicyjne.</a:t>
            </a:r>
          </a:p>
          <a:p>
            <a:pPr marL="266700" indent="-266700" algn="just" eaLnBrk="1" hangingPunct="1">
              <a:buFont typeface="Wingdings" pitchFamily="2" charset="2"/>
              <a:buChar char="§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Wypadki drogowe przedstawione w liczbach bezwzględnych,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Ilość ofiar śmiertelnych wypadków drogowych przedstawiona w liczbach bezwzględnych,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Liczbę wypadków drogowych w przeliczeniu na 10 tys. mieszkańców,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Liczbę ofiar śmiertelnych wypadków drogowych w przeliczeniu na 10 tys. mieszkańców,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Liczbę wypadków drogowych w przeliczeniu na 100 km dróg publicznych,</a:t>
            </a:r>
          </a:p>
          <a:p>
            <a:pPr marL="266700" indent="-266700" algn="just" eaLnBrk="1" hangingPunct="1">
              <a:buFont typeface="Arial" charset="0"/>
              <a:buChar char="•"/>
              <a:defRPr/>
            </a:pP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Zdiagnozowane inne zagrożenia i oczekiwania zgłoszone</a:t>
            </a:r>
            <a:r>
              <a:rPr lang="pl-PL" sz="1600" i="1" dirty="0" smtClean="0">
                <a:solidFill>
                  <a:schemeClr val="bg1"/>
                </a:solidFill>
                <a:latin typeface="Gill Sans MT" pitchFamily="34" charset="-18"/>
              </a:rPr>
              <a:t>  </a:t>
            </a: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przez podmioty </a:t>
            </a:r>
            <a:r>
              <a:rPr lang="pl-PL" sz="1600" i="1" dirty="0" err="1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pozapolicyjne</a:t>
            </a:r>
            <a:r>
              <a:rPr lang="pl-PL" sz="16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.</a:t>
            </a:r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281208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pl-PL" sz="32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Mapa zagrożeń  będzie odzwierciedlać:</a:t>
            </a:r>
          </a:p>
        </p:txBody>
      </p:sp>
      <p:sp>
        <p:nvSpPr>
          <p:cNvPr id="4" name="Prostokąt 3"/>
          <p:cNvSpPr/>
          <p:nvPr/>
        </p:nvSpPr>
        <p:spPr>
          <a:xfrm rot="10983705" flipV="1">
            <a:off x="352031" y="882082"/>
            <a:ext cx="1156679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6700" indent="-266700" algn="just" eaLnBrk="1" hangingPunct="1">
              <a:buFont typeface="Arial" charset="0"/>
              <a:buChar char="•"/>
              <a:defRPr/>
            </a:pPr>
            <a:endParaRPr lang="pl-PL" i="1" dirty="0" smtClean="0">
              <a:solidFill>
                <a:schemeClr val="bg1"/>
              </a:solidFill>
              <a:latin typeface="Gill Sans MT" pitchFamily="34" charset="-18"/>
            </a:endParaRPr>
          </a:p>
          <a:p>
            <a:pPr algn="just" eaLnBrk="1" hangingPunct="1">
              <a:defRPr/>
            </a:pPr>
            <a:endParaRPr lang="pl-PL" sz="2000" b="1" dirty="0">
              <a:solidFill>
                <a:schemeClr val="bg1"/>
              </a:solidFill>
              <a:latin typeface="Palatino Linotype" pitchFamily="18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232011" y="1869743"/>
            <a:ext cx="1158695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endParaRPr lang="pl-PL" sz="2000" i="1" dirty="0" smtClean="0">
              <a:solidFill>
                <a:schemeClr val="accent1">
                  <a:lumMod val="75000"/>
                </a:schemeClr>
              </a:solidFill>
              <a:latin typeface="Gill Sans MT" pitchFamily="34" charset="-18"/>
            </a:endParaRPr>
          </a:p>
          <a:p>
            <a:pPr algn="just">
              <a:defRPr/>
            </a:pPr>
            <a:r>
              <a:rPr lang="pl-PL" sz="20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Wdrożenie programu „mapa zagrożeń” zapewni podniesienie poziomu bezpieczeństwa mieszkańców powiatu płońskiego oraz wpłynie na poprawę aktualnego stanu bezpieczeństwa i porządku.  </a:t>
            </a:r>
          </a:p>
          <a:p>
            <a:pPr algn="just">
              <a:defRPr/>
            </a:pPr>
            <a:endParaRPr lang="pl-PL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endParaRPr lang="pl-PL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>
              <a:defRPr/>
            </a:pPr>
            <a:r>
              <a:rPr lang="pl-PL" b="1" i="1" dirty="0" smtClean="0">
                <a:solidFill>
                  <a:schemeClr val="accent1">
                    <a:lumMod val="75000"/>
                  </a:schemeClr>
                </a:solidFill>
              </a:rPr>
              <a:t>Celem konsultacji jest zebranie opinii i uwag dotyczących wytypowania rodzaju i miejsc występowania zagrożeń na terenie powiatu płońskiego. </a:t>
            </a:r>
          </a:p>
          <a:p>
            <a:pPr algn="just">
              <a:defRPr/>
            </a:pPr>
            <a:r>
              <a:rPr lang="pl-PL" i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pl-PL" b="1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just" eaLnBrk="1" hangingPunct="1">
              <a:defRPr/>
            </a:pPr>
            <a:endParaRPr lang="pl-PL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eaLnBrk="1" hangingPunct="1">
              <a:defRPr/>
            </a:pPr>
            <a:r>
              <a:rPr lang="pl-PL" sz="2000" i="1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Na podstawie zebranych informacji zostanie opracowana „mapa zagrożeń”, która odzwierciedli rodzaj przestępstw, wykroczeń i miejsca ich występowania.  W zależności od rodzaju tych zdarzeń na podstawie mapy można w szybki                          i skuteczny sposób podejmować działania zmierzające do zapobiegania przestępczości oraz ochrony bezpieczeństwa obywateli i porządku publicznego.</a:t>
            </a:r>
            <a:endParaRPr lang="pl-PL" sz="2000" i="1" dirty="0">
              <a:solidFill>
                <a:schemeClr val="accent1">
                  <a:lumMod val="75000"/>
                </a:schemeClr>
              </a:solidFill>
              <a:latin typeface="Gill Sans MT" pitchFamily="34" charset="-18"/>
            </a:endParaRPr>
          </a:p>
        </p:txBody>
      </p:sp>
      <p:pic>
        <p:nvPicPr>
          <p:cNvPr id="5" name="Obraz 4" descr="gwiazda policj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5660" y="245660"/>
            <a:ext cx="1924333" cy="174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532884"/>
          </a:xfrm>
        </p:spPr>
        <p:txBody>
          <a:bodyPr>
            <a:normAutofit fontScale="90000"/>
          </a:bodyPr>
          <a:lstStyle/>
          <a:p>
            <a:pPr algn="ctr"/>
            <a: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  <a:t>Mapa zagrożeń na terenie powiatu płońskiego</a:t>
            </a:r>
            <a:br>
              <a:rPr lang="pl-PL" sz="2000" dirty="0" smtClean="0">
                <a:solidFill>
                  <a:schemeClr val="accent1">
                    <a:lumMod val="75000"/>
                  </a:schemeClr>
                </a:solidFill>
                <a:latin typeface="Gill Sans MT" pitchFamily="34" charset="-18"/>
              </a:rPr>
            </a:br>
            <a:r>
              <a:rPr lang="pl-PL" sz="1400" dirty="0" smtClean="0">
                <a:solidFill>
                  <a:schemeClr val="tx1"/>
                </a:solidFill>
                <a:latin typeface="Gill Sans MT" pitchFamily="34" charset="-18"/>
              </a:rPr>
              <a:t>( przestępstwa stwierdzone na terenie powiatu płońskiego w 2015 roku )</a:t>
            </a:r>
            <a:endParaRPr lang="pl-PL" sz="2000" dirty="0">
              <a:solidFill>
                <a:schemeClr val="accent1">
                  <a:lumMod val="75000"/>
                </a:schemeClr>
              </a:solidFill>
              <a:latin typeface="Gill Sans MT" pitchFamily="34" charset="-18"/>
            </a:endParaRPr>
          </a:p>
        </p:txBody>
      </p:sp>
      <p:pic>
        <p:nvPicPr>
          <p:cNvPr id="52226" name="Picture 2" descr="F:\Mapa stwierdzone OGÓLNE.bmp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38151" y="760021"/>
            <a:ext cx="10462161" cy="6097979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ytuł 1"/>
          <p:cNvSpPr>
            <a:spLocks noGrp="1"/>
          </p:cNvSpPr>
          <p:nvPr>
            <p:ph type="ctrTitle"/>
          </p:nvPr>
        </p:nvSpPr>
        <p:spPr>
          <a:xfrm>
            <a:off x="1064684" y="2190750"/>
            <a:ext cx="10363200" cy="10731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600" spc="1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DZIĘKUJĘ ZA UWAGĘ</a:t>
            </a:r>
            <a:br>
              <a:rPr lang="pl-PL" sz="3600" spc="1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</a:br>
            <a:r>
              <a:rPr lang="pl-PL" sz="3600" spc="150" dirty="0" smtClean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itchFamily="34" charset="-18"/>
                <a:cs typeface="Times New Roman" pitchFamily="18" charset="0"/>
              </a:rPr>
              <a:t>i zachęcam do dyskusji</a:t>
            </a:r>
            <a:endParaRPr lang="pl-PL" sz="36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itchFamily="34" charset="-18"/>
            </a:endParaRPr>
          </a:p>
        </p:txBody>
      </p:sp>
      <p:pic>
        <p:nvPicPr>
          <p:cNvPr id="30722" name="Obraz 4" descr="gwiazda policj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5425" y="190500"/>
            <a:ext cx="1308100" cy="129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4525962"/>
          </a:xfrm>
        </p:spPr>
        <p:txBody>
          <a:bodyPr/>
          <a:lstStyle/>
          <a:p>
            <a:r>
              <a:rPr lang="pl-PL" sz="1600" dirty="0" smtClean="0"/>
              <a:t>Zapobieżenie omijaniu drogami gminnymi kontroli </a:t>
            </a:r>
            <a:r>
              <a:rPr lang="pl-PL" sz="1600" dirty="0"/>
              <a:t>ITD prowadzonych na trasie nr 7</a:t>
            </a:r>
            <a:r>
              <a:rPr lang="pl-PL" sz="1600" dirty="0" smtClean="0"/>
              <a:t>, przez kierowców pojazdów ciężarowych;</a:t>
            </a:r>
          </a:p>
          <a:p>
            <a:r>
              <a:rPr lang="pl-PL" sz="1600" dirty="0" smtClean="0"/>
              <a:t>kontrole na skrzyżowaniu w miejscowości Kroczewo, gdzie kierowcy pojazdów przejeżdżają </a:t>
            </a:r>
            <a:r>
              <a:rPr lang="pl-PL" sz="1600" dirty="0"/>
              <a:t>na czerwonym </a:t>
            </a:r>
            <a:r>
              <a:rPr lang="pl-PL" sz="1600" dirty="0" smtClean="0"/>
              <a:t>świetle; </a:t>
            </a:r>
          </a:p>
          <a:p>
            <a:r>
              <a:rPr lang="pl-PL" sz="1600" dirty="0" smtClean="0"/>
              <a:t>Skierowanie większej ilości patroli policyjnych w okresie maj-czerwiec na drogę relacji Kamienica-Goławin;</a:t>
            </a:r>
          </a:p>
          <a:p>
            <a:r>
              <a:rPr lang="pl-PL" sz="1600" dirty="0" smtClean="0"/>
              <a:t>Położenie chodnika w miejscowości Kamienica o długości ok. 300 m przy drodze powiatowej</a:t>
            </a:r>
          </a:p>
          <a:p>
            <a:r>
              <a:rPr lang="pl-PL" sz="1600" dirty="0" smtClean="0"/>
              <a:t>Doświetlenie nowego osiedla w miejscowości Kroczewo;</a:t>
            </a:r>
          </a:p>
          <a:p>
            <a:r>
              <a:rPr lang="pl-PL" sz="1600" dirty="0" smtClean="0"/>
              <a:t>Skierowanie patroli policji do miejscowości  Kroczewo i Koryciska, gdzie brawurowo jeżdżą kierowcy;</a:t>
            </a:r>
          </a:p>
          <a:p>
            <a:r>
              <a:rPr lang="pl-PL" sz="1600" dirty="0" smtClean="0"/>
              <a:t>Wzmożenie działań profilaktycznych w szkołach;</a:t>
            </a:r>
          </a:p>
          <a:p>
            <a:r>
              <a:rPr lang="pl-PL" sz="1600" dirty="0" smtClean="0"/>
              <a:t>Spowodowanie założenia monitoringu w miejscach zagrożonych przestępstwami i wykroczeniami;</a:t>
            </a:r>
          </a:p>
          <a:p>
            <a:r>
              <a:rPr lang="pl-PL" sz="1600" dirty="0" smtClean="0"/>
              <a:t>Lustracje dróg pod kątem ujawniania braku znaków drogowych i nieczytelnego oznakowania lub innych czynników mających wpływ na bezpieczeństwo osób poruszających się po drogach;</a:t>
            </a:r>
          </a:p>
          <a:p>
            <a:r>
              <a:rPr lang="pl-PL" sz="1600" dirty="0" smtClean="0"/>
              <a:t>Podjęcie wspólnych działań policji z gminną komisją rozwiązywania problemów alkoholowych w kierunku </a:t>
            </a:r>
            <a:r>
              <a:rPr lang="pl-PL" sz="1600" smtClean="0"/>
              <a:t>przeciwdziałania rozpowszechnianiu </a:t>
            </a:r>
            <a:r>
              <a:rPr lang="pl-PL" sz="1600" dirty="0" smtClean="0"/>
              <a:t>na terenie gminy </a:t>
            </a:r>
            <a:r>
              <a:rPr lang="pl-PL" sz="1600" smtClean="0"/>
              <a:t>środków odurzających; </a:t>
            </a:r>
            <a:endParaRPr lang="pl-PL" sz="1600" dirty="0" smtClean="0"/>
          </a:p>
          <a:p>
            <a:endParaRPr lang="pl-PL" sz="1800" dirty="0" smtClean="0"/>
          </a:p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>
                <a:solidFill>
                  <a:schemeClr val="accent1">
                    <a:lumMod val="75000"/>
                  </a:schemeClr>
                </a:solidFill>
              </a:rPr>
              <a:t>Wnioski z debaty</a:t>
            </a:r>
            <a:endParaRPr lang="pl-PL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8795499"/>
      </p:ext>
    </p:extLst>
  </p:cSld>
  <p:clrMapOvr>
    <a:masterClrMapping/>
  </p:clrMapOvr>
  <p:transition spd="med">
    <p:fad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ol">
  <a:themeElements>
    <a:clrScheme name="Hol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Hol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Hol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Hol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Hol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Hol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Hol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2288</TotalTime>
  <Words>762</Words>
  <Application>Microsoft Office PowerPoint</Application>
  <PresentationFormat>Panoramiczny</PresentationFormat>
  <Paragraphs>119</Paragraphs>
  <Slides>23</Slides>
  <Notes>0</Notes>
  <HiddenSlides>0</HiddenSlides>
  <MMClips>0</MMClips>
  <ScaleCrop>false</ScaleCrop>
  <HeadingPairs>
    <vt:vector size="8" baseType="variant">
      <vt:variant>
        <vt:lpstr>Używane czcionki</vt:lpstr>
      </vt:variant>
      <vt:variant>
        <vt:i4>11</vt:i4>
      </vt:variant>
      <vt:variant>
        <vt:lpstr>Motyw</vt:lpstr>
      </vt:variant>
      <vt:variant>
        <vt:i4>1</vt:i4>
      </vt:variant>
      <vt:variant>
        <vt:lpstr>Osadzone serwery OLE</vt:lpstr>
      </vt:variant>
      <vt:variant>
        <vt:i4>2</vt:i4>
      </vt:variant>
      <vt:variant>
        <vt:lpstr>Tytuły slajdów</vt:lpstr>
      </vt:variant>
      <vt:variant>
        <vt:i4>23</vt:i4>
      </vt:variant>
    </vt:vector>
  </HeadingPairs>
  <TitlesOfParts>
    <vt:vector size="37" baseType="lpstr">
      <vt:lpstr>Arial</vt:lpstr>
      <vt:lpstr>Calibri</vt:lpstr>
      <vt:lpstr>Gill Sans MT</vt:lpstr>
      <vt:lpstr>Lucida Sans Unicode</vt:lpstr>
      <vt:lpstr>Palatino Linotype</vt:lpstr>
      <vt:lpstr>Symbol</vt:lpstr>
      <vt:lpstr>Times New Roman</vt:lpstr>
      <vt:lpstr>Verdana</vt:lpstr>
      <vt:lpstr>Wingdings</vt:lpstr>
      <vt:lpstr>Wingdings 2</vt:lpstr>
      <vt:lpstr>Wingdings 3</vt:lpstr>
      <vt:lpstr>Hol</vt:lpstr>
      <vt:lpstr>Worksheet</vt:lpstr>
      <vt:lpstr>Microsoft Excel 97-2003 Worksheet</vt:lpstr>
      <vt:lpstr>DEBATA SPOŁECZNA  dotycząca bezpieczeństwa  na terenie gm. Załuski  Załuski, 15 lutego 2016 r. </vt:lpstr>
      <vt:lpstr>STRUKTURA ORGANIZACYJNA KPP W PŁOŃSKU</vt:lpstr>
      <vt:lpstr>Skala przestępczości na terenie powiatu płońskiego i gminy Załuski w latach 2013 – 2015  (na podstawie postępowań stwierdzonych)</vt:lpstr>
      <vt:lpstr>Dynamika przestępczości w 7 kategoriach na terenie  powiatu płońskiego i gminy Załuski na przestrzeni ostatnich lat </vt:lpstr>
      <vt:lpstr>Wykrywalność w latach 2013 - 2015 (powiat płoński i gmina Załuski)</vt:lpstr>
      <vt:lpstr>Skala przestępczości na terenie powiatu płońskiego w 7 wybranych kategoriach w latach 2013 – 2015  (na podstawie postępowań stwierdzonych)  </vt:lpstr>
      <vt:lpstr>Prezentacja programu PowerPoint</vt:lpstr>
      <vt:lpstr>Skala przestępczości nieletnich na terenie powiatu płońskiego i gminy Załuski za lata 2013-2015 ( na podstawie przestępstw stwierdzonych )</vt:lpstr>
      <vt:lpstr>Działania podjęte przez Policję wobec przemocy w rodzinie dotyczące procedury „Niebieskie Karty” na terenie gminy w latach 2013 - 2015</vt:lpstr>
      <vt:lpstr>Stan bezpieczeństwa w ruchu drogowym  na terenie powiatu płońskiego w latach 2013 – 2015 </vt:lpstr>
      <vt:lpstr>Stan bezpieczeństwa w ruchu drogowym  na terenie gminy Załuski w latach 2013 – 2015 </vt:lpstr>
      <vt:lpstr>Przyczyny wypadków drogowych na terenie powiatu płońskiego w 2015 roku</vt:lpstr>
      <vt:lpstr>Mapa</vt:lpstr>
      <vt:lpstr>Kierunki i efekty działań mające wpływ na bezpieczeństwo  w ruchu drogowym.</vt:lpstr>
      <vt:lpstr>Kierowalność policjantów do służby na terenie powiatu płońskiego i gminy Załuski  w latach 2013 -2015</vt:lpstr>
      <vt:lpstr>Wnioski i ich realizacja przedstawione  podczas ostatniej debaty powiatowej</vt:lpstr>
      <vt:lpstr>Mapa zagrożeń bezpieczeństwa w powiecie płońskim </vt:lpstr>
      <vt:lpstr>    Mapa zagrożeń bezpieczeństwa w powiecie płońskim założenia  </vt:lpstr>
      <vt:lpstr>Mapa zagrożeń  będzie odzwierciedlać:</vt:lpstr>
      <vt:lpstr>Prezentacja programu PowerPoint</vt:lpstr>
      <vt:lpstr>Mapa zagrożeń na terenie powiatu płońskiego ( przestępstwa stwierdzone na terenie powiatu płońskiego w 2015 roku )</vt:lpstr>
      <vt:lpstr>DZIĘKUJĘ ZA UWAGĘ i zachęcam do dyskusji</vt:lpstr>
      <vt:lpstr>Wnioski z debaty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Petr Barborik</dc:creator>
  <cp:lastModifiedBy>Ilona Szulborska</cp:lastModifiedBy>
  <cp:revision>321</cp:revision>
  <dcterms:created xsi:type="dcterms:W3CDTF">2013-08-01T09:45:12Z</dcterms:created>
  <dcterms:modified xsi:type="dcterms:W3CDTF">2016-02-16T09:38:58Z</dcterms:modified>
</cp:coreProperties>
</file>